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9" r:id="rId2"/>
    <p:sldId id="309" r:id="rId3"/>
    <p:sldId id="310" r:id="rId4"/>
    <p:sldId id="313" r:id="rId5"/>
    <p:sldId id="308" r:id="rId6"/>
    <p:sldId id="291" r:id="rId7"/>
    <p:sldId id="314" r:id="rId8"/>
    <p:sldId id="315" r:id="rId9"/>
    <p:sldId id="316" r:id="rId10"/>
    <p:sldId id="311" r:id="rId11"/>
    <p:sldId id="292" r:id="rId12"/>
    <p:sldId id="298" r:id="rId13"/>
    <p:sldId id="297" r:id="rId14"/>
    <p:sldId id="295" r:id="rId15"/>
    <p:sldId id="319" r:id="rId16"/>
    <p:sldId id="320" r:id="rId17"/>
    <p:sldId id="296" r:id="rId18"/>
    <p:sldId id="294" r:id="rId19"/>
    <p:sldId id="301" r:id="rId20"/>
    <p:sldId id="317" r:id="rId21"/>
    <p:sldId id="303" r:id="rId22"/>
    <p:sldId id="318" r:id="rId23"/>
    <p:sldId id="321" r:id="rId24"/>
    <p:sldId id="304" r:id="rId25"/>
    <p:sldId id="322"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1ED"/>
    <a:srgbClr val="D6D5A9"/>
    <a:srgbClr val="E0D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4674"/>
  </p:normalViewPr>
  <p:slideViewPr>
    <p:cSldViewPr snapToGrid="0">
      <p:cViewPr varScale="1">
        <p:scale>
          <a:sx n="82" d="100"/>
          <a:sy n="82" d="100"/>
        </p:scale>
        <p:origin x="523" y="6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C845A-8B74-FC4F-9049-C81167AEB2B1}" type="datetimeFigureOut">
              <a:rPr lang="en-EG" smtClean="0"/>
              <a:t>01/16/2021</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3FC46-2C51-0B43-A14A-5B83DB586EFD}" type="slidenum">
              <a:rPr lang="en-EG" smtClean="0"/>
              <a:t>‹#›</a:t>
            </a:fld>
            <a:endParaRPr lang="en-EG"/>
          </a:p>
        </p:txBody>
      </p:sp>
    </p:spTree>
    <p:extLst>
      <p:ext uri="{BB962C8B-B14F-4D97-AF65-F5344CB8AC3E}">
        <p14:creationId xmlns:p14="http://schemas.microsoft.com/office/powerpoint/2010/main" val="3610318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8B23FC46-2C51-0B43-A14A-5B83DB586EFD}" type="slidenum">
              <a:rPr lang="en-EG" smtClean="0"/>
              <a:t>1</a:t>
            </a:fld>
            <a:endParaRPr lang="en-EG"/>
          </a:p>
        </p:txBody>
      </p:sp>
    </p:spTree>
    <p:extLst>
      <p:ext uri="{BB962C8B-B14F-4D97-AF65-F5344CB8AC3E}">
        <p14:creationId xmlns:p14="http://schemas.microsoft.com/office/powerpoint/2010/main" val="2574860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4ED7-8DD8-436A-B7DF-690EFDD89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57ED3C-F2B6-4684-A26A-2E7F39168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F793C5-670E-473A-B82E-9DC3ECEF6781}"/>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F19D5F7D-8AA3-4BE8-892F-2FFBDCBBE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ED121-6F7C-48BE-AD3E-E64ADCD958CE}"/>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232053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5297-4064-48D5-9E31-FB11B699F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FFC4A-6DA1-4358-B493-5556A93F76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FB97E8-6FAE-4A09-A8E2-A208867313CA}"/>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310ABE1C-F798-4574-951E-2568C4294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DDAD-3750-446D-A1A3-92BD658F672C}"/>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22781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87312F-D6A5-43F7-B527-F72424EB4A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06D0DA-529F-46D2-B202-FB4B5B7F35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46A1B-3B54-4343-B400-95D60B69E53F}"/>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8206B4D1-E146-4C8F-AAA0-0A631D426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EEAC39-E7CC-4FA2-9CC2-135BBD7BF229}"/>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823104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0832-05F7-4F19-A0E0-5342BC8AB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990BC-C35C-46E0-8DB8-4DB3C62E17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DC0AC-74A6-46EF-908E-A4E81008B6E8}"/>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275CDF2C-3A1C-498A-8780-01A078457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BACF7-2594-427A-B5DD-A3F0E26DF1A3}"/>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237667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5720-9855-4E79-8C24-2A4AF8961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530FF1-A4E4-4B9F-95FC-50D706D68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AC855-D6FF-4DE0-B4AD-850A7D12F338}"/>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A4233750-D2C6-4C74-8E7C-79A83A289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DD3B6-0479-49A6-86CE-E8C572FECEF4}"/>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293730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0C88-5E21-4999-AFED-AC351CF09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BE2E3-D59E-4020-9BCA-7C168C2C00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02EE80-2102-42AF-82A9-5642C399CC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A0C1D5-1DC9-4787-8986-72952147FEE2}"/>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6" name="Footer Placeholder 5">
            <a:extLst>
              <a:ext uri="{FF2B5EF4-FFF2-40B4-BE49-F238E27FC236}">
                <a16:creationId xmlns:a16="http://schemas.microsoft.com/office/drawing/2014/main" id="{8C159752-6A94-4CDD-9769-54369C2B8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8EF619-73C4-45BA-BDC4-234C763307CC}"/>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351589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F4F0-F097-4CC3-A081-60E59EA97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817CDE-22B8-4D31-BAF1-C8EF985F0F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53BB18-8695-4A16-8743-183B314C1F4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C4FC6F-ED0B-4152-9910-D8707C0C8F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380F10-E33D-4504-A7D2-85CE0E92FC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E99EC-C98F-4D1F-B533-E4F94F1ABBB0}"/>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8" name="Footer Placeholder 7">
            <a:extLst>
              <a:ext uri="{FF2B5EF4-FFF2-40B4-BE49-F238E27FC236}">
                <a16:creationId xmlns:a16="http://schemas.microsoft.com/office/drawing/2014/main" id="{7589892F-3E75-46B9-A9A7-2037F2EED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AB3216-69B7-4C59-8997-BD0CDDE72553}"/>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87973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CF4E-CD88-4562-A1A4-7D31233E80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08EA9-6DF1-4427-8F5F-BC95A7AB17FE}"/>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4" name="Footer Placeholder 3">
            <a:extLst>
              <a:ext uri="{FF2B5EF4-FFF2-40B4-BE49-F238E27FC236}">
                <a16:creationId xmlns:a16="http://schemas.microsoft.com/office/drawing/2014/main" id="{738C41F0-772E-459B-952D-C4395F7C0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03D612-78F4-48F0-8269-FB56B1C18192}"/>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323208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8FBFD-C11D-47F2-99E0-553B4957C395}"/>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3" name="Footer Placeholder 2">
            <a:extLst>
              <a:ext uri="{FF2B5EF4-FFF2-40B4-BE49-F238E27FC236}">
                <a16:creationId xmlns:a16="http://schemas.microsoft.com/office/drawing/2014/main" id="{2848F1D3-9C60-49C1-B182-8640172D52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256F39-9DB9-483D-AD3E-2595A22CE1A4}"/>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173560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4F066-0ABD-487B-8B5D-C6BE94086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BFBD88-D8BD-4AC0-A4E8-D315CAA80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F0704E-4157-4080-B6E4-0F3E645C0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B78DD-E6AF-4A33-B687-6D1CAFE52A99}"/>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6" name="Footer Placeholder 5">
            <a:extLst>
              <a:ext uri="{FF2B5EF4-FFF2-40B4-BE49-F238E27FC236}">
                <a16:creationId xmlns:a16="http://schemas.microsoft.com/office/drawing/2014/main" id="{CA907434-AA0D-41BF-8D09-F8EED2AFE1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15103-A238-4A66-BDC2-0A0669FF5589}"/>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373824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B0A2-D9A0-411C-9878-BA99DFBC5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02B15D-7024-45D4-8602-6039F0A91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032E3B-1E71-4562-B960-538615F97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BBA71B-7FC2-42F3-987E-DA57920AF1ED}"/>
              </a:ext>
            </a:extLst>
          </p:cNvPr>
          <p:cNvSpPr>
            <a:spLocks noGrp="1"/>
          </p:cNvSpPr>
          <p:nvPr>
            <p:ph type="dt" sz="half" idx="10"/>
          </p:nvPr>
        </p:nvSpPr>
        <p:spPr/>
        <p:txBody>
          <a:bodyPr/>
          <a:lstStyle/>
          <a:p>
            <a:fld id="{DD73B43D-4E07-4BE7-92F7-50810ED2C8B9}" type="datetimeFigureOut">
              <a:rPr lang="en-US" smtClean="0"/>
              <a:t>1/16/2021</a:t>
            </a:fld>
            <a:endParaRPr lang="en-US"/>
          </a:p>
        </p:txBody>
      </p:sp>
      <p:sp>
        <p:nvSpPr>
          <p:cNvPr id="6" name="Footer Placeholder 5">
            <a:extLst>
              <a:ext uri="{FF2B5EF4-FFF2-40B4-BE49-F238E27FC236}">
                <a16:creationId xmlns:a16="http://schemas.microsoft.com/office/drawing/2014/main" id="{AEB456D4-9253-4650-B606-90715ED8C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D85FD-DE17-47E1-BD76-BE4B8880377E}"/>
              </a:ext>
            </a:extLst>
          </p:cNvPr>
          <p:cNvSpPr>
            <a:spLocks noGrp="1"/>
          </p:cNvSpPr>
          <p:nvPr>
            <p:ph type="sldNum" sz="quarter" idx="12"/>
          </p:nvPr>
        </p:nvSpPr>
        <p:spPr/>
        <p:txBody>
          <a:bodyPr/>
          <a:lstStyle/>
          <a:p>
            <a:fld id="{6A3AD632-EC26-4BF4-868A-9CD0CFD5616F}" type="slidenum">
              <a:rPr lang="en-US" smtClean="0"/>
              <a:t>‹#›</a:t>
            </a:fld>
            <a:endParaRPr lang="en-US"/>
          </a:p>
        </p:txBody>
      </p:sp>
    </p:spTree>
    <p:extLst>
      <p:ext uri="{BB962C8B-B14F-4D97-AF65-F5344CB8AC3E}">
        <p14:creationId xmlns:p14="http://schemas.microsoft.com/office/powerpoint/2010/main" val="248854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76D07-811E-40AC-BD73-16F75EE633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BB6C20-63AF-4763-ABE4-AFCFF495F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97EDD-2B0E-4294-8626-A229395E0D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73B43D-4E07-4BE7-92F7-50810ED2C8B9}" type="datetimeFigureOut">
              <a:rPr lang="en-US" smtClean="0"/>
              <a:t>1/16/2021</a:t>
            </a:fld>
            <a:endParaRPr lang="en-US"/>
          </a:p>
        </p:txBody>
      </p:sp>
      <p:sp>
        <p:nvSpPr>
          <p:cNvPr id="5" name="Footer Placeholder 4">
            <a:extLst>
              <a:ext uri="{FF2B5EF4-FFF2-40B4-BE49-F238E27FC236}">
                <a16:creationId xmlns:a16="http://schemas.microsoft.com/office/drawing/2014/main" id="{D30AF4CB-D9C8-435E-8E06-9FC95FEF2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01F15C-CC5C-4F0D-8892-6D27EDB23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AD632-EC26-4BF4-868A-9CD0CFD5616F}" type="slidenum">
              <a:rPr lang="en-US" smtClean="0"/>
              <a:t>‹#›</a:t>
            </a:fld>
            <a:endParaRPr lang="en-US"/>
          </a:p>
        </p:txBody>
      </p:sp>
    </p:spTree>
    <p:extLst>
      <p:ext uri="{BB962C8B-B14F-4D97-AF65-F5344CB8AC3E}">
        <p14:creationId xmlns:p14="http://schemas.microsoft.com/office/powerpoint/2010/main" val="4104003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D61D-17C8-3C4C-B6A3-D64E6DDA9976}"/>
              </a:ext>
            </a:extLst>
          </p:cNvPr>
          <p:cNvSpPr>
            <a:spLocks noGrp="1"/>
          </p:cNvSpPr>
          <p:nvPr>
            <p:ph type="title"/>
          </p:nvPr>
        </p:nvSpPr>
        <p:spPr/>
        <p:txBody>
          <a:bodyPr/>
          <a:lstStyle/>
          <a:p>
            <a:endParaRPr lang="en-EG"/>
          </a:p>
        </p:txBody>
      </p:sp>
      <p:sp>
        <p:nvSpPr>
          <p:cNvPr id="7" name="Rectangle 6">
            <a:extLst>
              <a:ext uri="{FF2B5EF4-FFF2-40B4-BE49-F238E27FC236}">
                <a16:creationId xmlns:a16="http://schemas.microsoft.com/office/drawing/2014/main" id="{14DCE678-D32F-DE4C-B157-A47D239FD0DE}"/>
              </a:ext>
            </a:extLst>
          </p:cNvPr>
          <p:cNvSpPr/>
          <p:nvPr/>
        </p:nvSpPr>
        <p:spPr>
          <a:xfrm>
            <a:off x="0" y="-1"/>
            <a:ext cx="12192000" cy="6858001"/>
          </a:xfrm>
          <a:prstGeom prst="rect">
            <a:avLst/>
          </a:prstGeom>
          <a:solidFill>
            <a:srgbClr val="F6F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dirty="0">
              <a:solidFill>
                <a:sysClr val="windowText" lastClr="000000"/>
              </a:solidFill>
            </a:endParaRPr>
          </a:p>
        </p:txBody>
      </p:sp>
      <p:sp>
        <p:nvSpPr>
          <p:cNvPr id="8" name="Rectangle 7">
            <a:extLst>
              <a:ext uri="{FF2B5EF4-FFF2-40B4-BE49-F238E27FC236}">
                <a16:creationId xmlns:a16="http://schemas.microsoft.com/office/drawing/2014/main" id="{4285A505-F7B2-8148-9E07-392C9007CDE8}"/>
              </a:ext>
            </a:extLst>
          </p:cNvPr>
          <p:cNvSpPr/>
          <p:nvPr/>
        </p:nvSpPr>
        <p:spPr>
          <a:xfrm>
            <a:off x="2636628" y="1122829"/>
            <a:ext cx="8364116" cy="4612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9" name="Rectangle 8">
            <a:extLst>
              <a:ext uri="{FF2B5EF4-FFF2-40B4-BE49-F238E27FC236}">
                <a16:creationId xmlns:a16="http://schemas.microsoft.com/office/drawing/2014/main" id="{F265D917-F60E-324C-8A0B-1C5069438947}"/>
              </a:ext>
            </a:extLst>
          </p:cNvPr>
          <p:cNvSpPr/>
          <p:nvPr/>
        </p:nvSpPr>
        <p:spPr>
          <a:xfrm>
            <a:off x="1208048" y="1719878"/>
            <a:ext cx="3696696" cy="3418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 name="Rectangle 9">
            <a:extLst>
              <a:ext uri="{FF2B5EF4-FFF2-40B4-BE49-F238E27FC236}">
                <a16:creationId xmlns:a16="http://schemas.microsoft.com/office/drawing/2014/main" id="{BE9ED94D-40B4-0E43-8079-4507E953B8CF}"/>
              </a:ext>
            </a:extLst>
          </p:cNvPr>
          <p:cNvSpPr/>
          <p:nvPr/>
        </p:nvSpPr>
        <p:spPr>
          <a:xfrm>
            <a:off x="10057855" y="4809173"/>
            <a:ext cx="434265" cy="145125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1" name="TextBox 10">
            <a:extLst>
              <a:ext uri="{FF2B5EF4-FFF2-40B4-BE49-F238E27FC236}">
                <a16:creationId xmlns:a16="http://schemas.microsoft.com/office/drawing/2014/main" id="{B3B68F4D-5252-024F-9F2A-DA2861C0D070}"/>
              </a:ext>
            </a:extLst>
          </p:cNvPr>
          <p:cNvSpPr txBox="1"/>
          <p:nvPr/>
        </p:nvSpPr>
        <p:spPr>
          <a:xfrm>
            <a:off x="5230200" y="1579195"/>
            <a:ext cx="5346550" cy="738664"/>
          </a:xfrm>
          <a:prstGeom prst="rect">
            <a:avLst/>
          </a:prstGeom>
          <a:noFill/>
        </p:spPr>
        <p:txBody>
          <a:bodyPr wrap="square" rtlCol="0">
            <a:spAutoFit/>
          </a:bodyPr>
          <a:lstStyle/>
          <a:p>
            <a:pPr algn="ctr"/>
            <a:r>
              <a:rPr lang="en-US" sz="2500" b="1" dirty="0">
                <a:latin typeface="Courier New" panose="02070309020205020404" pitchFamily="49" charset="0"/>
                <a:cs typeface="Courier New" panose="02070309020205020404" pitchFamily="49" charset="0"/>
              </a:rPr>
              <a:t>Landscaping &amp; Site Design </a:t>
            </a:r>
          </a:p>
          <a:p>
            <a:pPr algn="ctr"/>
            <a:r>
              <a:rPr lang="en-US" sz="1700" i="1" dirty="0">
                <a:latin typeface="Courier New" panose="02070309020205020404" pitchFamily="49" charset="0"/>
                <a:cs typeface="Courier New" panose="02070309020205020404" pitchFamily="49" charset="0"/>
              </a:rPr>
              <a:t>(DES411) - Tuesday</a:t>
            </a:r>
            <a:endParaRPr lang="en-EG" sz="1700" i="1"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37B120F7-3FD8-E04A-80B7-498CBEE189E3}"/>
              </a:ext>
            </a:extLst>
          </p:cNvPr>
          <p:cNvSpPr txBox="1"/>
          <p:nvPr/>
        </p:nvSpPr>
        <p:spPr>
          <a:xfrm>
            <a:off x="5534156" y="2807452"/>
            <a:ext cx="8260152" cy="1169551"/>
          </a:xfrm>
          <a:prstGeom prst="rect">
            <a:avLst/>
          </a:prstGeom>
          <a:noFill/>
        </p:spPr>
        <p:txBody>
          <a:bodyPr wrap="square" rtlCol="0">
            <a:spAutoFit/>
          </a:bodyPr>
          <a:lstStyle/>
          <a:p>
            <a:r>
              <a:rPr lang="en-EG" sz="1400" dirty="0">
                <a:latin typeface="Courier New" panose="02070309020205020404" pitchFamily="49" charset="0"/>
                <a:cs typeface="Courier New" panose="02070309020205020404" pitchFamily="49" charset="0"/>
              </a:rPr>
              <a:t>Presented By: Farah Walid        2017/04248</a:t>
            </a:r>
          </a:p>
          <a:p>
            <a:r>
              <a:rPr lang="en-EG" sz="1400" dirty="0">
                <a:latin typeface="Courier New" panose="02070309020205020404" pitchFamily="49" charset="0"/>
                <a:cs typeface="Courier New" panose="02070309020205020404" pitchFamily="49" charset="0"/>
              </a:rPr>
              <a:t>              Mariam Ashraf      2017/01067</a:t>
            </a:r>
          </a:p>
          <a:p>
            <a:r>
              <a:rPr lang="en-EG" sz="1400" dirty="0">
                <a:latin typeface="Courier New" panose="02070309020205020404" pitchFamily="49" charset="0"/>
                <a:cs typeface="Courier New" panose="02070309020205020404" pitchFamily="49" charset="0"/>
              </a:rPr>
              <a:t>              Reem Mahmoud       2017/00183</a:t>
            </a:r>
          </a:p>
          <a:p>
            <a:r>
              <a:rPr lang="en-EG" sz="1400" dirty="0">
                <a:latin typeface="Courier New" panose="02070309020205020404" pitchFamily="49" charset="0"/>
                <a:cs typeface="Courier New" panose="02070309020205020404" pitchFamily="49" charset="0"/>
              </a:rPr>
              <a:t>              Maryam Mohamed     2017/08116</a:t>
            </a:r>
          </a:p>
          <a:p>
            <a:r>
              <a:rPr lang="en-EG" sz="1400" dirty="0">
                <a:latin typeface="Courier New" panose="02070309020205020404" pitchFamily="49" charset="0"/>
                <a:cs typeface="Courier New" panose="02070309020205020404" pitchFamily="49" charset="0"/>
              </a:rPr>
              <a:t>              Yasmina Ayman      2017/04838</a:t>
            </a:r>
          </a:p>
        </p:txBody>
      </p:sp>
      <p:sp>
        <p:nvSpPr>
          <p:cNvPr id="13" name="TextBox 12">
            <a:extLst>
              <a:ext uri="{FF2B5EF4-FFF2-40B4-BE49-F238E27FC236}">
                <a16:creationId xmlns:a16="http://schemas.microsoft.com/office/drawing/2014/main" id="{97CD3BEB-2686-ED46-9438-9E7CDF5ECCF3}"/>
              </a:ext>
            </a:extLst>
          </p:cNvPr>
          <p:cNvSpPr txBox="1"/>
          <p:nvPr/>
        </p:nvSpPr>
        <p:spPr>
          <a:xfrm>
            <a:off x="5534156" y="4130891"/>
            <a:ext cx="8260152" cy="738664"/>
          </a:xfrm>
          <a:prstGeom prst="rect">
            <a:avLst/>
          </a:prstGeom>
          <a:noFill/>
        </p:spPr>
        <p:txBody>
          <a:bodyPr wrap="square" rtlCol="0">
            <a:spAutoFit/>
          </a:bodyPr>
          <a:lstStyle/>
          <a:p>
            <a:r>
              <a:rPr lang="en-EG" sz="1400" dirty="0">
                <a:latin typeface="Courier New" panose="02070309020205020404" pitchFamily="49" charset="0"/>
                <a:cs typeface="Courier New" panose="02070309020205020404" pitchFamily="49" charset="0"/>
              </a:rPr>
              <a:t>Presented To: Dr. Khaled Asfour</a:t>
            </a:r>
          </a:p>
          <a:p>
            <a:r>
              <a:rPr lang="en-EG" sz="1400" dirty="0">
                <a:latin typeface="Courier New" panose="02070309020205020404" pitchFamily="49" charset="0"/>
                <a:cs typeface="Courier New" panose="02070309020205020404" pitchFamily="49" charset="0"/>
              </a:rPr>
              <a:t>              Arch. Radwa Elfardy</a:t>
            </a:r>
          </a:p>
          <a:p>
            <a:r>
              <a:rPr lang="en-EG" sz="1400" dirty="0">
                <a:latin typeface="Courier New" panose="02070309020205020404" pitchFamily="49" charset="0"/>
                <a:cs typeface="Courier New" panose="02070309020205020404" pitchFamily="49" charset="0"/>
              </a:rPr>
              <a:t>              Arch. Clara Younan</a:t>
            </a:r>
          </a:p>
        </p:txBody>
      </p:sp>
      <p:sp>
        <p:nvSpPr>
          <p:cNvPr id="16" name="TextBox 15">
            <a:extLst>
              <a:ext uri="{FF2B5EF4-FFF2-40B4-BE49-F238E27FC236}">
                <a16:creationId xmlns:a16="http://schemas.microsoft.com/office/drawing/2014/main" id="{9B076A21-9E7D-8B46-BCD9-C9CB6E0AB8EB}"/>
              </a:ext>
            </a:extLst>
          </p:cNvPr>
          <p:cNvSpPr txBox="1"/>
          <p:nvPr/>
        </p:nvSpPr>
        <p:spPr>
          <a:xfrm>
            <a:off x="255494" y="6381448"/>
            <a:ext cx="2501153" cy="292388"/>
          </a:xfrm>
          <a:prstGeom prst="rect">
            <a:avLst/>
          </a:prstGeom>
          <a:noFill/>
        </p:spPr>
        <p:txBody>
          <a:bodyPr wrap="square" rtlCol="0">
            <a:spAutoFit/>
          </a:bodyPr>
          <a:lstStyle/>
          <a:p>
            <a:r>
              <a:rPr lang="en-EG" sz="1300" dirty="0">
                <a:latin typeface="Courier New" panose="02070309020205020404" pitchFamily="49" charset="0"/>
                <a:cs typeface="Courier New" panose="02070309020205020404" pitchFamily="49" charset="0"/>
              </a:rPr>
              <a:t>29 Dec, 2020</a:t>
            </a:r>
          </a:p>
        </p:txBody>
      </p:sp>
      <p:pic>
        <p:nvPicPr>
          <p:cNvPr id="20" name="Picture 19">
            <a:extLst>
              <a:ext uri="{FF2B5EF4-FFF2-40B4-BE49-F238E27FC236}">
                <a16:creationId xmlns:a16="http://schemas.microsoft.com/office/drawing/2014/main" id="{F793B082-F582-AB47-A6A9-4EAC95D82B4B}"/>
              </a:ext>
            </a:extLst>
          </p:cNvPr>
          <p:cNvPicPr>
            <a:picLocks noChangeAspect="1"/>
          </p:cNvPicPr>
          <p:nvPr/>
        </p:nvPicPr>
        <p:blipFill rotWithShape="1">
          <a:blip r:embed="rId3">
            <a:extLst>
              <a:ext uri="{28A0092B-C50C-407E-A947-70E740481C1C}">
                <a14:useLocalDpi xmlns:a14="http://schemas.microsoft.com/office/drawing/2010/main" val="0"/>
              </a:ext>
            </a:extLst>
          </a:blip>
          <a:srcRect l="13401" t="5156" r="25598" b="8906"/>
          <a:stretch/>
        </p:blipFill>
        <p:spPr>
          <a:xfrm>
            <a:off x="1575494" y="1974088"/>
            <a:ext cx="3018805" cy="2909824"/>
          </a:xfrm>
          <a:prstGeom prst="rect">
            <a:avLst/>
          </a:prstGeom>
        </p:spPr>
      </p:pic>
    </p:spTree>
    <p:extLst>
      <p:ext uri="{BB962C8B-B14F-4D97-AF65-F5344CB8AC3E}">
        <p14:creationId xmlns:p14="http://schemas.microsoft.com/office/powerpoint/2010/main" val="1217804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E7B45C-0202-4073-BEBB-C4F9008A4DD3}"/>
              </a:ext>
            </a:extLst>
          </p:cNvPr>
          <p:cNvSpPr txBox="1"/>
          <p:nvPr/>
        </p:nvSpPr>
        <p:spPr>
          <a:xfrm>
            <a:off x="1847460" y="0"/>
            <a:ext cx="8033657" cy="1169551"/>
          </a:xfrm>
          <a:prstGeom prst="rect">
            <a:avLst/>
          </a:prstGeom>
          <a:noFill/>
        </p:spPr>
        <p:txBody>
          <a:bodyPr wrap="square" rtlCol="0">
            <a:spAutoFit/>
          </a:bodyPr>
          <a:lstStyle/>
          <a:p>
            <a:pPr algn="ctr"/>
            <a:r>
              <a:rPr lang="en-US" sz="2500" dirty="0"/>
              <a:t>Cinema and theatre</a:t>
            </a:r>
          </a:p>
          <a:p>
            <a:pPr algn="ctr"/>
            <a:r>
              <a:rPr lang="en-US" sz="2000" dirty="0"/>
              <a:t>Documentaries and musical performances for the kids to learn languages</a:t>
            </a:r>
          </a:p>
          <a:p>
            <a:pPr algn="ctr"/>
            <a:endParaRPr lang="en-US" sz="2500" dirty="0"/>
          </a:p>
        </p:txBody>
      </p:sp>
      <p:pic>
        <p:nvPicPr>
          <p:cNvPr id="3" name="Picture 2">
            <a:extLst>
              <a:ext uri="{FF2B5EF4-FFF2-40B4-BE49-F238E27FC236}">
                <a16:creationId xmlns:a16="http://schemas.microsoft.com/office/drawing/2014/main" id="{18099155-92AE-4DD5-A4D5-F37DFEDB0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02" y="892240"/>
            <a:ext cx="10605796" cy="5965760"/>
          </a:xfrm>
          <a:prstGeom prst="rect">
            <a:avLst/>
          </a:prstGeom>
        </p:spPr>
      </p:pic>
    </p:spTree>
    <p:extLst>
      <p:ext uri="{BB962C8B-B14F-4D97-AF65-F5344CB8AC3E}">
        <p14:creationId xmlns:p14="http://schemas.microsoft.com/office/powerpoint/2010/main" val="957442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ED764-C7FE-4EE0-AC0E-AC848C1578E3}"/>
              </a:ext>
            </a:extLst>
          </p:cNvPr>
          <p:cNvSpPr txBox="1"/>
          <p:nvPr/>
        </p:nvSpPr>
        <p:spPr>
          <a:xfrm>
            <a:off x="1847460" y="0"/>
            <a:ext cx="8033657" cy="1169551"/>
          </a:xfrm>
          <a:prstGeom prst="rect">
            <a:avLst/>
          </a:prstGeom>
          <a:noFill/>
        </p:spPr>
        <p:txBody>
          <a:bodyPr wrap="square" rtlCol="0">
            <a:spAutoFit/>
          </a:bodyPr>
          <a:lstStyle/>
          <a:p>
            <a:pPr algn="ctr"/>
            <a:r>
              <a:rPr lang="en-US" sz="2500" dirty="0"/>
              <a:t>Cinema and theatre</a:t>
            </a:r>
          </a:p>
          <a:p>
            <a:pPr algn="ctr"/>
            <a:r>
              <a:rPr lang="en-US" sz="2000" dirty="0"/>
              <a:t>Documentaries and musical performances for the kids to learn languages</a:t>
            </a:r>
          </a:p>
          <a:p>
            <a:pPr algn="ctr"/>
            <a:endParaRPr lang="en-US" sz="2500" dirty="0"/>
          </a:p>
        </p:txBody>
      </p:sp>
      <p:pic>
        <p:nvPicPr>
          <p:cNvPr id="7" name="Picture 6">
            <a:extLst>
              <a:ext uri="{FF2B5EF4-FFF2-40B4-BE49-F238E27FC236}">
                <a16:creationId xmlns:a16="http://schemas.microsoft.com/office/drawing/2014/main" id="{CC0525E7-91C2-4B74-9861-D1D5A2804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6" y="850252"/>
            <a:ext cx="10680441" cy="6007748"/>
          </a:xfrm>
          <a:prstGeom prst="rect">
            <a:avLst/>
          </a:prstGeom>
        </p:spPr>
      </p:pic>
    </p:spTree>
    <p:extLst>
      <p:ext uri="{BB962C8B-B14F-4D97-AF65-F5344CB8AC3E}">
        <p14:creationId xmlns:p14="http://schemas.microsoft.com/office/powerpoint/2010/main" val="279547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DCABE8-C9D0-4823-863B-0C9C28F81B13}"/>
              </a:ext>
            </a:extLst>
          </p:cNvPr>
          <p:cNvSpPr txBox="1"/>
          <p:nvPr/>
        </p:nvSpPr>
        <p:spPr>
          <a:xfrm>
            <a:off x="413656" y="0"/>
            <a:ext cx="11364687" cy="1169551"/>
          </a:xfrm>
          <a:prstGeom prst="rect">
            <a:avLst/>
          </a:prstGeom>
          <a:noFill/>
        </p:spPr>
        <p:txBody>
          <a:bodyPr wrap="square" rtlCol="0">
            <a:spAutoFit/>
          </a:bodyPr>
          <a:lstStyle/>
          <a:p>
            <a:pPr algn="ctr"/>
            <a:r>
              <a:rPr lang="en-US" sz="2500" dirty="0"/>
              <a:t>Puppet shows</a:t>
            </a:r>
          </a:p>
          <a:p>
            <a:pPr algn="ctr"/>
            <a:r>
              <a:rPr lang="en-US" sz="2000" dirty="0"/>
              <a:t>Attracts the kids to come and gain experience about different culture and enlighten them about their future</a:t>
            </a:r>
          </a:p>
          <a:p>
            <a:pPr algn="ctr"/>
            <a:endParaRPr lang="en-US" sz="2500" dirty="0"/>
          </a:p>
        </p:txBody>
      </p:sp>
      <p:pic>
        <p:nvPicPr>
          <p:cNvPr id="3" name="Picture 2">
            <a:extLst>
              <a:ext uri="{FF2B5EF4-FFF2-40B4-BE49-F238E27FC236}">
                <a16:creationId xmlns:a16="http://schemas.microsoft.com/office/drawing/2014/main" id="{D5B5AB10-5F4C-417B-B8E9-2AECCA17D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87" y="1075936"/>
            <a:ext cx="10279224" cy="5782064"/>
          </a:xfrm>
          <a:prstGeom prst="rect">
            <a:avLst/>
          </a:prstGeom>
        </p:spPr>
      </p:pic>
    </p:spTree>
    <p:extLst>
      <p:ext uri="{BB962C8B-B14F-4D97-AF65-F5344CB8AC3E}">
        <p14:creationId xmlns:p14="http://schemas.microsoft.com/office/powerpoint/2010/main" val="271320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9AE1CB-A0CE-4604-A389-593DD67364DF}"/>
              </a:ext>
            </a:extLst>
          </p:cNvPr>
          <p:cNvSpPr txBox="1"/>
          <p:nvPr/>
        </p:nvSpPr>
        <p:spPr>
          <a:xfrm>
            <a:off x="413656" y="0"/>
            <a:ext cx="11364687" cy="1169551"/>
          </a:xfrm>
          <a:prstGeom prst="rect">
            <a:avLst/>
          </a:prstGeom>
          <a:noFill/>
        </p:spPr>
        <p:txBody>
          <a:bodyPr wrap="square" rtlCol="0">
            <a:spAutoFit/>
          </a:bodyPr>
          <a:lstStyle/>
          <a:p>
            <a:pPr algn="ctr"/>
            <a:r>
              <a:rPr lang="en-US" sz="2500" dirty="0"/>
              <a:t>Puppet shows</a:t>
            </a:r>
          </a:p>
          <a:p>
            <a:pPr algn="ctr"/>
            <a:r>
              <a:rPr lang="en-US" sz="2000" dirty="0"/>
              <a:t>Attracts the kids to come and gain experience about different culture and enlighten them about their future</a:t>
            </a:r>
          </a:p>
          <a:p>
            <a:pPr algn="ctr"/>
            <a:endParaRPr lang="en-US" sz="2500" dirty="0"/>
          </a:p>
        </p:txBody>
      </p:sp>
      <p:pic>
        <p:nvPicPr>
          <p:cNvPr id="4" name="Picture 3">
            <a:extLst>
              <a:ext uri="{FF2B5EF4-FFF2-40B4-BE49-F238E27FC236}">
                <a16:creationId xmlns:a16="http://schemas.microsoft.com/office/drawing/2014/main" id="{4624EBCA-2870-43C7-A887-28A6B6ED0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81" y="942392"/>
            <a:ext cx="10516637" cy="5915608"/>
          </a:xfrm>
          <a:prstGeom prst="rect">
            <a:avLst/>
          </a:prstGeom>
        </p:spPr>
      </p:pic>
    </p:spTree>
    <p:extLst>
      <p:ext uri="{BB962C8B-B14F-4D97-AF65-F5344CB8AC3E}">
        <p14:creationId xmlns:p14="http://schemas.microsoft.com/office/powerpoint/2010/main" val="152033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E58EE0-001D-4EF5-ADC8-AE0C04490216}"/>
              </a:ext>
            </a:extLst>
          </p:cNvPr>
          <p:cNvSpPr txBox="1"/>
          <p:nvPr/>
        </p:nvSpPr>
        <p:spPr>
          <a:xfrm>
            <a:off x="413656" y="0"/>
            <a:ext cx="11364687" cy="1169551"/>
          </a:xfrm>
          <a:prstGeom prst="rect">
            <a:avLst/>
          </a:prstGeom>
          <a:noFill/>
        </p:spPr>
        <p:txBody>
          <a:bodyPr wrap="square" rtlCol="0">
            <a:spAutoFit/>
          </a:bodyPr>
          <a:lstStyle/>
          <a:p>
            <a:pPr algn="ctr"/>
            <a:r>
              <a:rPr lang="en-US" sz="2500" dirty="0"/>
              <a:t>Playground</a:t>
            </a:r>
          </a:p>
          <a:p>
            <a:pPr algn="ctr"/>
            <a:r>
              <a:rPr lang="en-US" sz="2000" dirty="0"/>
              <a:t>To enhance their physical interaction</a:t>
            </a:r>
          </a:p>
          <a:p>
            <a:pPr algn="ctr"/>
            <a:endParaRPr lang="en-US" sz="2500" b="1" dirty="0"/>
          </a:p>
        </p:txBody>
      </p:sp>
      <p:pic>
        <p:nvPicPr>
          <p:cNvPr id="3" name="Picture 2">
            <a:extLst>
              <a:ext uri="{FF2B5EF4-FFF2-40B4-BE49-F238E27FC236}">
                <a16:creationId xmlns:a16="http://schemas.microsoft.com/office/drawing/2014/main" id="{8EB63460-4BEA-4AE6-8DF1-EBE49A2EB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72" y="865997"/>
            <a:ext cx="10652449" cy="5992003"/>
          </a:xfrm>
          <a:prstGeom prst="rect">
            <a:avLst/>
          </a:prstGeom>
        </p:spPr>
      </p:pic>
    </p:spTree>
    <p:extLst>
      <p:ext uri="{BB962C8B-B14F-4D97-AF65-F5344CB8AC3E}">
        <p14:creationId xmlns:p14="http://schemas.microsoft.com/office/powerpoint/2010/main" val="2728700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E58EE0-001D-4EF5-ADC8-AE0C04490216}"/>
              </a:ext>
            </a:extLst>
          </p:cNvPr>
          <p:cNvSpPr txBox="1"/>
          <p:nvPr/>
        </p:nvSpPr>
        <p:spPr>
          <a:xfrm>
            <a:off x="413656" y="0"/>
            <a:ext cx="11364687" cy="1169551"/>
          </a:xfrm>
          <a:prstGeom prst="rect">
            <a:avLst/>
          </a:prstGeom>
          <a:noFill/>
        </p:spPr>
        <p:txBody>
          <a:bodyPr wrap="square" rtlCol="0">
            <a:spAutoFit/>
          </a:bodyPr>
          <a:lstStyle/>
          <a:p>
            <a:pPr algn="ctr"/>
            <a:r>
              <a:rPr lang="en-US" sz="2500" dirty="0"/>
              <a:t>Playground</a:t>
            </a:r>
          </a:p>
          <a:p>
            <a:pPr algn="ctr"/>
            <a:r>
              <a:rPr lang="en-US" sz="2000" dirty="0"/>
              <a:t>To enhance their physical interaction</a:t>
            </a:r>
          </a:p>
          <a:p>
            <a:pPr algn="ctr"/>
            <a:endParaRPr lang="en-US" sz="2500" b="1" dirty="0"/>
          </a:p>
        </p:txBody>
      </p:sp>
      <p:pic>
        <p:nvPicPr>
          <p:cNvPr id="4" name="Picture 3">
            <a:extLst>
              <a:ext uri="{FF2B5EF4-FFF2-40B4-BE49-F238E27FC236}">
                <a16:creationId xmlns:a16="http://schemas.microsoft.com/office/drawing/2014/main" id="{2CAD82DE-F719-4F72-BA9E-24E1A3ED1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74" y="865996"/>
            <a:ext cx="10652449" cy="5992003"/>
          </a:xfrm>
          <a:prstGeom prst="rect">
            <a:avLst/>
          </a:prstGeom>
        </p:spPr>
      </p:pic>
    </p:spTree>
    <p:extLst>
      <p:ext uri="{BB962C8B-B14F-4D97-AF65-F5344CB8AC3E}">
        <p14:creationId xmlns:p14="http://schemas.microsoft.com/office/powerpoint/2010/main" val="16018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E58EE0-001D-4EF5-ADC8-AE0C04490216}"/>
              </a:ext>
            </a:extLst>
          </p:cNvPr>
          <p:cNvSpPr txBox="1"/>
          <p:nvPr/>
        </p:nvSpPr>
        <p:spPr>
          <a:xfrm>
            <a:off x="413656" y="0"/>
            <a:ext cx="11364687" cy="1169551"/>
          </a:xfrm>
          <a:prstGeom prst="rect">
            <a:avLst/>
          </a:prstGeom>
          <a:noFill/>
        </p:spPr>
        <p:txBody>
          <a:bodyPr wrap="square" rtlCol="0">
            <a:spAutoFit/>
          </a:bodyPr>
          <a:lstStyle/>
          <a:p>
            <a:pPr algn="ctr"/>
            <a:r>
              <a:rPr lang="en-US" sz="2500" dirty="0"/>
              <a:t>Playground</a:t>
            </a:r>
          </a:p>
          <a:p>
            <a:pPr algn="ctr"/>
            <a:r>
              <a:rPr lang="en-US" sz="2000" dirty="0"/>
              <a:t>To enhance their physical interaction</a:t>
            </a:r>
          </a:p>
          <a:p>
            <a:pPr algn="ctr"/>
            <a:endParaRPr lang="en-US" sz="2500" b="1" dirty="0"/>
          </a:p>
        </p:txBody>
      </p:sp>
      <p:pic>
        <p:nvPicPr>
          <p:cNvPr id="3" name="Picture 2">
            <a:extLst>
              <a:ext uri="{FF2B5EF4-FFF2-40B4-BE49-F238E27FC236}">
                <a16:creationId xmlns:a16="http://schemas.microsoft.com/office/drawing/2014/main" id="{760AC2F8-ED9A-4F95-A3BC-9C1BA8E00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38" y="750530"/>
            <a:ext cx="10857722" cy="6107469"/>
          </a:xfrm>
          <a:prstGeom prst="rect">
            <a:avLst/>
          </a:prstGeom>
        </p:spPr>
      </p:pic>
    </p:spTree>
    <p:extLst>
      <p:ext uri="{BB962C8B-B14F-4D97-AF65-F5344CB8AC3E}">
        <p14:creationId xmlns:p14="http://schemas.microsoft.com/office/powerpoint/2010/main" val="381012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00A8DB-35DD-490C-AF98-57E36F77028E}"/>
              </a:ext>
            </a:extLst>
          </p:cNvPr>
          <p:cNvSpPr txBox="1"/>
          <p:nvPr/>
        </p:nvSpPr>
        <p:spPr>
          <a:xfrm>
            <a:off x="413656" y="0"/>
            <a:ext cx="11364687" cy="1169551"/>
          </a:xfrm>
          <a:prstGeom prst="rect">
            <a:avLst/>
          </a:prstGeom>
          <a:noFill/>
        </p:spPr>
        <p:txBody>
          <a:bodyPr wrap="square" rtlCol="0">
            <a:spAutoFit/>
          </a:bodyPr>
          <a:lstStyle/>
          <a:p>
            <a:pPr algn="ctr"/>
            <a:r>
              <a:rPr lang="en-US" sz="2500" dirty="0"/>
              <a:t>Playground</a:t>
            </a:r>
          </a:p>
          <a:p>
            <a:pPr algn="ctr"/>
            <a:r>
              <a:rPr lang="en-US" sz="2000" dirty="0"/>
              <a:t>To enhance their physical interaction</a:t>
            </a:r>
          </a:p>
          <a:p>
            <a:pPr algn="ctr"/>
            <a:endParaRPr lang="en-US" sz="2500" b="1" dirty="0"/>
          </a:p>
        </p:txBody>
      </p:sp>
      <p:pic>
        <p:nvPicPr>
          <p:cNvPr id="3" name="Picture 2">
            <a:extLst>
              <a:ext uri="{FF2B5EF4-FFF2-40B4-BE49-F238E27FC236}">
                <a16:creationId xmlns:a16="http://schemas.microsoft.com/office/drawing/2014/main" id="{80E3BAF8-EDF4-417F-B07B-7C6CF39B1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416" y="865997"/>
            <a:ext cx="10652449" cy="5992003"/>
          </a:xfrm>
          <a:prstGeom prst="rect">
            <a:avLst/>
          </a:prstGeom>
        </p:spPr>
      </p:pic>
    </p:spTree>
    <p:extLst>
      <p:ext uri="{BB962C8B-B14F-4D97-AF65-F5344CB8AC3E}">
        <p14:creationId xmlns:p14="http://schemas.microsoft.com/office/powerpoint/2010/main" val="112213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B9484D-FB28-4672-8867-A639876B745D}"/>
              </a:ext>
            </a:extLst>
          </p:cNvPr>
          <p:cNvSpPr txBox="1"/>
          <p:nvPr/>
        </p:nvSpPr>
        <p:spPr>
          <a:xfrm>
            <a:off x="413656" y="0"/>
            <a:ext cx="11364687" cy="1169551"/>
          </a:xfrm>
          <a:prstGeom prst="rect">
            <a:avLst/>
          </a:prstGeom>
          <a:noFill/>
        </p:spPr>
        <p:txBody>
          <a:bodyPr wrap="square" rtlCol="0">
            <a:spAutoFit/>
          </a:bodyPr>
          <a:lstStyle/>
          <a:p>
            <a:pPr algn="ctr"/>
            <a:r>
              <a:rPr lang="en-US" sz="2500" dirty="0"/>
              <a:t>Playground</a:t>
            </a:r>
          </a:p>
          <a:p>
            <a:pPr algn="ctr"/>
            <a:r>
              <a:rPr lang="en-US" sz="2000" dirty="0"/>
              <a:t>To enhance their physical interaction</a:t>
            </a:r>
          </a:p>
          <a:p>
            <a:pPr algn="ctr"/>
            <a:endParaRPr lang="en-US" sz="2500" dirty="0"/>
          </a:p>
        </p:txBody>
      </p:sp>
      <p:pic>
        <p:nvPicPr>
          <p:cNvPr id="4" name="Picture 3">
            <a:extLst>
              <a:ext uri="{FF2B5EF4-FFF2-40B4-BE49-F238E27FC236}">
                <a16:creationId xmlns:a16="http://schemas.microsoft.com/office/drawing/2014/main" id="{67B2F679-9F7F-43BD-A7D9-485062730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3" y="934228"/>
            <a:ext cx="10531151" cy="5923772"/>
          </a:xfrm>
          <a:prstGeom prst="rect">
            <a:avLst/>
          </a:prstGeom>
        </p:spPr>
      </p:pic>
    </p:spTree>
    <p:extLst>
      <p:ext uri="{BB962C8B-B14F-4D97-AF65-F5344CB8AC3E}">
        <p14:creationId xmlns:p14="http://schemas.microsoft.com/office/powerpoint/2010/main" val="878599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32BDF-74B9-4910-A7AE-CDEC9ECFDA38}"/>
              </a:ext>
            </a:extLst>
          </p:cNvPr>
          <p:cNvSpPr txBox="1"/>
          <p:nvPr/>
        </p:nvSpPr>
        <p:spPr>
          <a:xfrm>
            <a:off x="413656" y="0"/>
            <a:ext cx="11364687" cy="784830"/>
          </a:xfrm>
          <a:prstGeom prst="rect">
            <a:avLst/>
          </a:prstGeom>
          <a:noFill/>
        </p:spPr>
        <p:txBody>
          <a:bodyPr wrap="square" rtlCol="0">
            <a:spAutoFit/>
          </a:bodyPr>
          <a:lstStyle/>
          <a:p>
            <a:pPr algn="ctr"/>
            <a:r>
              <a:rPr lang="en-US" sz="2500" dirty="0"/>
              <a:t>Pottery</a:t>
            </a:r>
          </a:p>
          <a:p>
            <a:pPr algn="ctr"/>
            <a:r>
              <a:rPr lang="en-US" sz="2000" dirty="0"/>
              <a:t>to increase their crafting skills</a:t>
            </a:r>
          </a:p>
        </p:txBody>
      </p:sp>
      <p:pic>
        <p:nvPicPr>
          <p:cNvPr id="4" name="Picture 3">
            <a:extLst>
              <a:ext uri="{FF2B5EF4-FFF2-40B4-BE49-F238E27FC236}">
                <a16:creationId xmlns:a16="http://schemas.microsoft.com/office/drawing/2014/main" id="{6985F511-810C-4FEA-A89A-73A30CBC7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762" y="829258"/>
            <a:ext cx="10717763" cy="6028742"/>
          </a:xfrm>
          <a:prstGeom prst="rect">
            <a:avLst/>
          </a:prstGeom>
        </p:spPr>
      </p:pic>
    </p:spTree>
    <p:extLst>
      <p:ext uri="{BB962C8B-B14F-4D97-AF65-F5344CB8AC3E}">
        <p14:creationId xmlns:p14="http://schemas.microsoft.com/office/powerpoint/2010/main" val="122433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ED7CCC-EE0C-4369-8CFD-5CD2A0589AD9}"/>
              </a:ext>
            </a:extLst>
          </p:cNvPr>
          <p:cNvSpPr txBox="1"/>
          <p:nvPr/>
        </p:nvSpPr>
        <p:spPr>
          <a:xfrm>
            <a:off x="705173" y="1112981"/>
            <a:ext cx="10426247" cy="4632037"/>
          </a:xfrm>
          <a:prstGeom prst="rect">
            <a:avLst/>
          </a:prstGeom>
          <a:noFill/>
        </p:spPr>
        <p:txBody>
          <a:bodyPr wrap="square" rtlCol="0">
            <a:spAutoFit/>
          </a:bodyPr>
          <a:lstStyle/>
          <a:p>
            <a:r>
              <a:rPr lang="en-US" sz="1400" dirty="0"/>
              <a:t>Children in areas of poverty and violence </a:t>
            </a:r>
            <a:r>
              <a:rPr lang="en-US" sz="1400" dirty="0">
                <a:solidFill>
                  <a:srgbClr val="C00000"/>
                </a:solidFill>
              </a:rPr>
              <a:t>feels sidelined, they lose simple joy </a:t>
            </a:r>
            <a:r>
              <a:rPr lang="en-US" sz="1400" dirty="0"/>
              <a:t>of having fun in their childhood,  they need a safe place to play and explore, they have the </a:t>
            </a:r>
            <a:r>
              <a:rPr lang="en-US" sz="1400" dirty="0">
                <a:solidFill>
                  <a:srgbClr val="C00000"/>
                </a:solidFill>
              </a:rPr>
              <a:t>right to play </a:t>
            </a:r>
            <a:r>
              <a:rPr lang="en-US" sz="1400" dirty="0"/>
              <a:t>and have fun, sports reduce stress , depression , crime and smoking which is common between kids and teenagers in these areas they need to discover and explore not only by eyes and ears but also by hands, feet and mouths.</a:t>
            </a:r>
          </a:p>
          <a:p>
            <a:endParaRPr lang="en-US" sz="1400" dirty="0"/>
          </a:p>
          <a:p>
            <a:r>
              <a:rPr lang="en-US" sz="1400" dirty="0"/>
              <a:t>Physical activity and stimulation are a must to these kids they need to climb, run, hob and jump. They need to have better </a:t>
            </a:r>
            <a:r>
              <a:rPr lang="en-US" sz="1400" dirty="0">
                <a:solidFill>
                  <a:srgbClr val="C00000"/>
                </a:solidFill>
              </a:rPr>
              <a:t>social quality of life </a:t>
            </a:r>
            <a:r>
              <a:rPr lang="en-US" sz="1400" dirty="0"/>
              <a:t>health and economic values, hypothetically considered an open space holding various activities helping people </a:t>
            </a:r>
            <a:r>
              <a:rPr lang="en-US" sz="1400" dirty="0">
                <a:solidFill>
                  <a:srgbClr val="C00000"/>
                </a:solidFill>
              </a:rPr>
              <a:t>to relief from daily life circumstances.</a:t>
            </a:r>
          </a:p>
          <a:p>
            <a:endParaRPr lang="en-US" sz="1400" dirty="0"/>
          </a:p>
          <a:p>
            <a:r>
              <a:rPr lang="en-US" sz="1400" dirty="0"/>
              <a:t>Thinking about the main objective for parks is to provide places for people </a:t>
            </a:r>
            <a:r>
              <a:rPr lang="en-US" sz="1400" dirty="0">
                <a:solidFill>
                  <a:srgbClr val="C00000"/>
                </a:solidFill>
              </a:rPr>
              <a:t>to experience nature, engage in physical activity, </a:t>
            </a:r>
            <a:r>
              <a:rPr lang="en-US" sz="1400" dirty="0"/>
              <a:t>and relax. So, their aim was elevated from making a simple regular park to a park which is going to give a full experience of the adventure of being in a well-constructed park. So we decided to make a park which is going to offer; places for individuals </a:t>
            </a:r>
            <a:r>
              <a:rPr lang="en-US" sz="1400" dirty="0">
                <a:solidFill>
                  <a:srgbClr val="C00000"/>
                </a:solidFill>
              </a:rPr>
              <a:t>to walk, jog, exercise, play, relax</a:t>
            </a:r>
            <a:r>
              <a:rPr lang="en-US" sz="1400" dirty="0"/>
              <a:t>, or even meditate and the park may have specific facilities for sports, exercise, and other vigorous  activities. Taking into consideration the mistakes that were made in the Egyptian parks like; Al </a:t>
            </a:r>
            <a:r>
              <a:rPr lang="en-US" sz="1400" dirty="0" err="1"/>
              <a:t>Azhar</a:t>
            </a:r>
            <a:r>
              <a:rPr lang="en-US" sz="1400" dirty="0"/>
              <a:t> Park, Al Orman Park, Al </a:t>
            </a:r>
            <a:r>
              <a:rPr lang="en-US" sz="1400" dirty="0" err="1"/>
              <a:t>Andulas</a:t>
            </a:r>
            <a:r>
              <a:rPr lang="en-US" sz="1400" dirty="0"/>
              <a:t> Park, or El </a:t>
            </a:r>
            <a:r>
              <a:rPr lang="en-US" sz="1400" dirty="0" err="1"/>
              <a:t>Horreya</a:t>
            </a:r>
            <a:r>
              <a:rPr lang="en-US" sz="1400" dirty="0"/>
              <a:t> garden. As the lack of sitting areas, low maintenance, safety of the park, the view of the park, or the activities that are going to make the park special and unique.</a:t>
            </a:r>
          </a:p>
          <a:p>
            <a:endParaRPr lang="en-US" sz="1400" dirty="0"/>
          </a:p>
          <a:p>
            <a:r>
              <a:rPr lang="en-US" sz="1400" dirty="0">
                <a:solidFill>
                  <a:srgbClr val="C00000"/>
                </a:solidFill>
              </a:rPr>
              <a:t>The five senses </a:t>
            </a:r>
            <a:r>
              <a:rPr lang="en-US" sz="1400" dirty="0"/>
              <a:t>(sight, smell, hearing, taste and touch) are the different ways that our human bodies </a:t>
            </a:r>
            <a:r>
              <a:rPr lang="en-US" sz="1400" dirty="0">
                <a:solidFill>
                  <a:srgbClr val="C00000"/>
                </a:solidFill>
              </a:rPr>
              <a:t>receive information; helping us to understand our surroundings</a:t>
            </a:r>
            <a:r>
              <a:rPr lang="en-US" sz="1400" dirty="0"/>
              <a:t> and our environment. For small people, these are just being understood and </a:t>
            </a:r>
            <a:r>
              <a:rPr lang="en-US" sz="1400" dirty="0" err="1"/>
              <a:t>recognised</a:t>
            </a:r>
            <a:r>
              <a:rPr lang="en-US" sz="1400" dirty="0"/>
              <a:t>. They can take quite a bit of thinking about to work out which senses are in play at which point. It is important to try and make children aware of the different senses as early as possible to help </a:t>
            </a:r>
            <a:r>
              <a:rPr lang="en-US" sz="1400" dirty="0">
                <a:solidFill>
                  <a:srgbClr val="C00000"/>
                </a:solidFill>
              </a:rPr>
              <a:t>them join up their thoughts and experiences, and understand how their bodies work</a:t>
            </a:r>
          </a:p>
          <a:p>
            <a:endParaRPr lang="en-US" sz="1400" dirty="0"/>
          </a:p>
          <a:p>
            <a:endParaRPr lang="en-US" sz="1500" dirty="0"/>
          </a:p>
        </p:txBody>
      </p:sp>
      <p:sp>
        <p:nvSpPr>
          <p:cNvPr id="5" name="TextBox 4">
            <a:extLst>
              <a:ext uri="{FF2B5EF4-FFF2-40B4-BE49-F238E27FC236}">
                <a16:creationId xmlns:a16="http://schemas.microsoft.com/office/drawing/2014/main" id="{A16F1BD4-3A15-44D9-9CE8-88FB6C9665D5}"/>
              </a:ext>
            </a:extLst>
          </p:cNvPr>
          <p:cNvSpPr txBox="1"/>
          <p:nvPr/>
        </p:nvSpPr>
        <p:spPr>
          <a:xfrm>
            <a:off x="4655578" y="247680"/>
            <a:ext cx="3200400" cy="492443"/>
          </a:xfrm>
          <a:prstGeom prst="rect">
            <a:avLst/>
          </a:prstGeom>
          <a:noFill/>
        </p:spPr>
        <p:txBody>
          <a:bodyPr wrap="square" rtlCol="0">
            <a:spAutoFit/>
          </a:bodyPr>
          <a:lstStyle/>
          <a:p>
            <a:r>
              <a:rPr lang="en-US" sz="2600" dirty="0">
                <a:solidFill>
                  <a:srgbClr val="C00000"/>
                </a:solidFill>
                <a:latin typeface="Arial Rounded MT Bold" panose="020F0704030504030204" pitchFamily="34" charset="0"/>
              </a:rPr>
              <a:t>Readings</a:t>
            </a:r>
          </a:p>
        </p:txBody>
      </p:sp>
      <p:sp>
        <p:nvSpPr>
          <p:cNvPr id="7" name="Rectangle 6">
            <a:extLst>
              <a:ext uri="{FF2B5EF4-FFF2-40B4-BE49-F238E27FC236}">
                <a16:creationId xmlns:a16="http://schemas.microsoft.com/office/drawing/2014/main" id="{4A806C73-55DF-4EC8-AEE4-1A1DDA4DEEB6}"/>
              </a:ext>
            </a:extLst>
          </p:cNvPr>
          <p:cNvSpPr/>
          <p:nvPr/>
        </p:nvSpPr>
        <p:spPr>
          <a:xfrm>
            <a:off x="202196" y="6257836"/>
            <a:ext cx="12107165" cy="430887"/>
          </a:xfrm>
          <a:prstGeom prst="rect">
            <a:avLst/>
          </a:prstGeom>
        </p:spPr>
        <p:txBody>
          <a:bodyPr wrap="square">
            <a:spAutoFit/>
          </a:bodyPr>
          <a:lstStyle/>
          <a:p>
            <a:r>
              <a:rPr lang="en-US" sz="1100" u="sng" dirty="0">
                <a:solidFill>
                  <a:srgbClr val="C00000"/>
                </a:solidFill>
              </a:rPr>
              <a:t>References:  </a:t>
            </a:r>
          </a:p>
          <a:p>
            <a:r>
              <a:rPr lang="en-US" sz="1100" dirty="0"/>
              <a:t>Towards Social Quality of life Through Cairene Public Parks  - </a:t>
            </a:r>
            <a:r>
              <a:rPr lang="en-US" sz="1100" dirty="0" err="1"/>
              <a:t>Unicef</a:t>
            </a:r>
            <a:r>
              <a:rPr lang="en-US" sz="1100" dirty="0"/>
              <a:t> Sport Recreation  -  Contribution of Public Parks to Physical Activity -https://www.twinkl.com/blog/the-five-senses-activity</a:t>
            </a:r>
          </a:p>
        </p:txBody>
      </p:sp>
    </p:spTree>
    <p:extLst>
      <p:ext uri="{BB962C8B-B14F-4D97-AF65-F5344CB8AC3E}">
        <p14:creationId xmlns:p14="http://schemas.microsoft.com/office/powerpoint/2010/main" val="388275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332BDF-74B9-4910-A7AE-CDEC9ECFDA38}"/>
              </a:ext>
            </a:extLst>
          </p:cNvPr>
          <p:cNvSpPr txBox="1"/>
          <p:nvPr/>
        </p:nvSpPr>
        <p:spPr>
          <a:xfrm>
            <a:off x="413656" y="0"/>
            <a:ext cx="11364687" cy="784830"/>
          </a:xfrm>
          <a:prstGeom prst="rect">
            <a:avLst/>
          </a:prstGeom>
          <a:noFill/>
        </p:spPr>
        <p:txBody>
          <a:bodyPr wrap="square" rtlCol="0">
            <a:spAutoFit/>
          </a:bodyPr>
          <a:lstStyle/>
          <a:p>
            <a:pPr algn="ctr"/>
            <a:r>
              <a:rPr lang="en-US" sz="2500" dirty="0"/>
              <a:t>Pottery</a:t>
            </a:r>
          </a:p>
          <a:p>
            <a:pPr algn="ctr"/>
            <a:r>
              <a:rPr lang="en-US" sz="2000" dirty="0"/>
              <a:t>to increase their crafting skills</a:t>
            </a:r>
          </a:p>
        </p:txBody>
      </p:sp>
      <p:pic>
        <p:nvPicPr>
          <p:cNvPr id="3" name="Picture 2">
            <a:extLst>
              <a:ext uri="{FF2B5EF4-FFF2-40B4-BE49-F238E27FC236}">
                <a16:creationId xmlns:a16="http://schemas.microsoft.com/office/drawing/2014/main" id="{03684C8E-A8F9-486A-8559-76F404E84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3" y="845004"/>
            <a:ext cx="10689771" cy="6012996"/>
          </a:xfrm>
          <a:prstGeom prst="rect">
            <a:avLst/>
          </a:prstGeom>
        </p:spPr>
      </p:pic>
    </p:spTree>
    <p:extLst>
      <p:ext uri="{BB962C8B-B14F-4D97-AF65-F5344CB8AC3E}">
        <p14:creationId xmlns:p14="http://schemas.microsoft.com/office/powerpoint/2010/main" val="188743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BB8290-170B-4253-A79D-F4847F5A6D3B}"/>
              </a:ext>
            </a:extLst>
          </p:cNvPr>
          <p:cNvSpPr txBox="1"/>
          <p:nvPr/>
        </p:nvSpPr>
        <p:spPr>
          <a:xfrm>
            <a:off x="413656" y="0"/>
            <a:ext cx="11364687" cy="784830"/>
          </a:xfrm>
          <a:prstGeom prst="rect">
            <a:avLst/>
          </a:prstGeom>
          <a:noFill/>
        </p:spPr>
        <p:txBody>
          <a:bodyPr wrap="square" rtlCol="0">
            <a:spAutoFit/>
          </a:bodyPr>
          <a:lstStyle/>
          <a:p>
            <a:pPr algn="ctr"/>
            <a:r>
              <a:rPr lang="en-US" sz="2500" dirty="0"/>
              <a:t>Sculpture</a:t>
            </a:r>
          </a:p>
          <a:p>
            <a:pPr algn="ctr"/>
            <a:r>
              <a:rPr lang="en-US" sz="2000" dirty="0"/>
              <a:t>to increase their crafting skills</a:t>
            </a:r>
          </a:p>
        </p:txBody>
      </p:sp>
      <p:pic>
        <p:nvPicPr>
          <p:cNvPr id="3" name="Picture 2">
            <a:extLst>
              <a:ext uri="{FF2B5EF4-FFF2-40B4-BE49-F238E27FC236}">
                <a16:creationId xmlns:a16="http://schemas.microsoft.com/office/drawing/2014/main" id="{FFDBB777-8455-4D77-9EBE-BC01F5955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4" y="845004"/>
            <a:ext cx="10689771" cy="6012996"/>
          </a:xfrm>
          <a:prstGeom prst="rect">
            <a:avLst/>
          </a:prstGeom>
        </p:spPr>
      </p:pic>
    </p:spTree>
    <p:extLst>
      <p:ext uri="{BB962C8B-B14F-4D97-AF65-F5344CB8AC3E}">
        <p14:creationId xmlns:p14="http://schemas.microsoft.com/office/powerpoint/2010/main" val="274739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BB8290-170B-4253-A79D-F4847F5A6D3B}"/>
              </a:ext>
            </a:extLst>
          </p:cNvPr>
          <p:cNvSpPr txBox="1"/>
          <p:nvPr/>
        </p:nvSpPr>
        <p:spPr>
          <a:xfrm>
            <a:off x="413656" y="0"/>
            <a:ext cx="11364687" cy="784830"/>
          </a:xfrm>
          <a:prstGeom prst="rect">
            <a:avLst/>
          </a:prstGeom>
          <a:noFill/>
        </p:spPr>
        <p:txBody>
          <a:bodyPr wrap="square" rtlCol="0">
            <a:spAutoFit/>
          </a:bodyPr>
          <a:lstStyle/>
          <a:p>
            <a:pPr algn="ctr"/>
            <a:r>
              <a:rPr lang="en-US" sz="2500" dirty="0"/>
              <a:t>Sculpture</a:t>
            </a:r>
          </a:p>
          <a:p>
            <a:pPr algn="ctr"/>
            <a:r>
              <a:rPr lang="en-US" sz="2000" dirty="0"/>
              <a:t>to increase their crafting skills</a:t>
            </a:r>
          </a:p>
        </p:txBody>
      </p:sp>
      <p:pic>
        <p:nvPicPr>
          <p:cNvPr id="4" name="Picture 3">
            <a:extLst>
              <a:ext uri="{FF2B5EF4-FFF2-40B4-BE49-F238E27FC236}">
                <a16:creationId xmlns:a16="http://schemas.microsoft.com/office/drawing/2014/main" id="{6E56C086-EE3D-410B-8CEF-CE7ACA2A7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50" y="955221"/>
            <a:ext cx="10493829" cy="5902779"/>
          </a:xfrm>
          <a:prstGeom prst="rect">
            <a:avLst/>
          </a:prstGeom>
        </p:spPr>
      </p:pic>
    </p:spTree>
    <p:extLst>
      <p:ext uri="{BB962C8B-B14F-4D97-AF65-F5344CB8AC3E}">
        <p14:creationId xmlns:p14="http://schemas.microsoft.com/office/powerpoint/2010/main" val="187080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BB8290-170B-4253-A79D-F4847F5A6D3B}"/>
              </a:ext>
            </a:extLst>
          </p:cNvPr>
          <p:cNvSpPr txBox="1"/>
          <p:nvPr/>
        </p:nvSpPr>
        <p:spPr>
          <a:xfrm>
            <a:off x="413656" y="0"/>
            <a:ext cx="11364687" cy="784830"/>
          </a:xfrm>
          <a:prstGeom prst="rect">
            <a:avLst/>
          </a:prstGeom>
          <a:noFill/>
        </p:spPr>
        <p:txBody>
          <a:bodyPr wrap="square" rtlCol="0">
            <a:spAutoFit/>
          </a:bodyPr>
          <a:lstStyle/>
          <a:p>
            <a:pPr algn="ctr"/>
            <a:r>
              <a:rPr lang="en-US" sz="2500" dirty="0"/>
              <a:t>Sculpture</a:t>
            </a:r>
          </a:p>
          <a:p>
            <a:pPr algn="ctr"/>
            <a:r>
              <a:rPr lang="en-US" sz="2000" dirty="0"/>
              <a:t>to increase their crafting skills</a:t>
            </a:r>
          </a:p>
        </p:txBody>
      </p:sp>
      <p:pic>
        <p:nvPicPr>
          <p:cNvPr id="5" name="Picture 4">
            <a:extLst>
              <a:ext uri="{FF2B5EF4-FFF2-40B4-BE49-F238E27FC236}">
                <a16:creationId xmlns:a16="http://schemas.microsoft.com/office/drawing/2014/main" id="{CB69F245-9A36-434B-8BCD-B58375CBC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70" y="839755"/>
            <a:ext cx="10699102" cy="6018245"/>
          </a:xfrm>
          <a:prstGeom prst="rect">
            <a:avLst/>
          </a:prstGeom>
        </p:spPr>
      </p:pic>
    </p:spTree>
    <p:extLst>
      <p:ext uri="{BB962C8B-B14F-4D97-AF65-F5344CB8AC3E}">
        <p14:creationId xmlns:p14="http://schemas.microsoft.com/office/powerpoint/2010/main" val="1630038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1B9D79-6E27-4404-847E-58BDB26FD27F}"/>
              </a:ext>
            </a:extLst>
          </p:cNvPr>
          <p:cNvSpPr txBox="1"/>
          <p:nvPr/>
        </p:nvSpPr>
        <p:spPr>
          <a:xfrm>
            <a:off x="413656" y="93306"/>
            <a:ext cx="11364687" cy="784830"/>
          </a:xfrm>
          <a:prstGeom prst="rect">
            <a:avLst/>
          </a:prstGeom>
          <a:noFill/>
        </p:spPr>
        <p:txBody>
          <a:bodyPr wrap="square" rtlCol="0">
            <a:spAutoFit/>
          </a:bodyPr>
          <a:lstStyle/>
          <a:p>
            <a:pPr algn="ctr"/>
            <a:r>
              <a:rPr lang="en-US" sz="2500" dirty="0"/>
              <a:t>Painting</a:t>
            </a:r>
          </a:p>
          <a:p>
            <a:pPr algn="ctr"/>
            <a:r>
              <a:rPr lang="en-US" sz="2000" dirty="0"/>
              <a:t>to increase their artistic taste to create in pottery and sculpting that will be useful in their future jobs</a:t>
            </a:r>
          </a:p>
        </p:txBody>
      </p:sp>
      <p:pic>
        <p:nvPicPr>
          <p:cNvPr id="3" name="Picture 2">
            <a:extLst>
              <a:ext uri="{FF2B5EF4-FFF2-40B4-BE49-F238E27FC236}">
                <a16:creationId xmlns:a16="http://schemas.microsoft.com/office/drawing/2014/main" id="{7E9D8FE3-7B0D-4601-B028-DFC2F9E12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19" y="1086433"/>
            <a:ext cx="10260563" cy="5771567"/>
          </a:xfrm>
          <a:prstGeom prst="rect">
            <a:avLst/>
          </a:prstGeom>
        </p:spPr>
      </p:pic>
    </p:spTree>
    <p:extLst>
      <p:ext uri="{BB962C8B-B14F-4D97-AF65-F5344CB8AC3E}">
        <p14:creationId xmlns:p14="http://schemas.microsoft.com/office/powerpoint/2010/main" val="848482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1B9D79-6E27-4404-847E-58BDB26FD27F}"/>
              </a:ext>
            </a:extLst>
          </p:cNvPr>
          <p:cNvSpPr txBox="1"/>
          <p:nvPr/>
        </p:nvSpPr>
        <p:spPr>
          <a:xfrm>
            <a:off x="413656" y="93306"/>
            <a:ext cx="11364687" cy="784830"/>
          </a:xfrm>
          <a:prstGeom prst="rect">
            <a:avLst/>
          </a:prstGeom>
          <a:noFill/>
        </p:spPr>
        <p:txBody>
          <a:bodyPr wrap="square" rtlCol="0">
            <a:spAutoFit/>
          </a:bodyPr>
          <a:lstStyle/>
          <a:p>
            <a:pPr algn="ctr"/>
            <a:r>
              <a:rPr lang="en-US" sz="2500" dirty="0"/>
              <a:t>Painting</a:t>
            </a:r>
          </a:p>
          <a:p>
            <a:pPr algn="ctr"/>
            <a:r>
              <a:rPr lang="en-US" sz="2000" dirty="0"/>
              <a:t>to increase their artistic taste to create in pottery and sculpting that will be useful in their future jobs</a:t>
            </a:r>
          </a:p>
        </p:txBody>
      </p:sp>
      <p:pic>
        <p:nvPicPr>
          <p:cNvPr id="4" name="Picture 3">
            <a:extLst>
              <a:ext uri="{FF2B5EF4-FFF2-40B4-BE49-F238E27FC236}">
                <a16:creationId xmlns:a16="http://schemas.microsoft.com/office/drawing/2014/main" id="{EC1984AB-4FE2-4A7A-A17A-CD814D341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7" y="867746"/>
            <a:ext cx="10649339" cy="5990253"/>
          </a:xfrm>
          <a:prstGeom prst="rect">
            <a:avLst/>
          </a:prstGeom>
        </p:spPr>
      </p:pic>
    </p:spTree>
    <p:extLst>
      <p:ext uri="{BB962C8B-B14F-4D97-AF65-F5344CB8AC3E}">
        <p14:creationId xmlns:p14="http://schemas.microsoft.com/office/powerpoint/2010/main" val="160281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972074-321A-49AC-AE9E-3DB5D5A29557}"/>
              </a:ext>
            </a:extLst>
          </p:cNvPr>
          <p:cNvSpPr txBox="1"/>
          <p:nvPr/>
        </p:nvSpPr>
        <p:spPr>
          <a:xfrm>
            <a:off x="413656" y="0"/>
            <a:ext cx="11364687" cy="784830"/>
          </a:xfrm>
          <a:prstGeom prst="rect">
            <a:avLst/>
          </a:prstGeom>
          <a:noFill/>
        </p:spPr>
        <p:txBody>
          <a:bodyPr wrap="square" rtlCol="0">
            <a:spAutoFit/>
          </a:bodyPr>
          <a:lstStyle/>
          <a:p>
            <a:pPr algn="ctr"/>
            <a:r>
              <a:rPr lang="en-US" sz="2500" dirty="0"/>
              <a:t>Football field</a:t>
            </a:r>
          </a:p>
          <a:p>
            <a:pPr algn="ctr"/>
            <a:r>
              <a:rPr lang="en-US" sz="2000" dirty="0"/>
              <a:t>Working on their fitness as most kids nowadays like football and wants to improve their skills in it.</a:t>
            </a:r>
          </a:p>
        </p:txBody>
      </p:sp>
      <p:pic>
        <p:nvPicPr>
          <p:cNvPr id="5" name="Picture 4">
            <a:extLst>
              <a:ext uri="{FF2B5EF4-FFF2-40B4-BE49-F238E27FC236}">
                <a16:creationId xmlns:a16="http://schemas.microsoft.com/office/drawing/2014/main" id="{E26D18F9-F0FE-4410-B9F0-EE1BEB6B9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0" y="881742"/>
            <a:ext cx="10624457" cy="5976257"/>
          </a:xfrm>
          <a:prstGeom prst="rect">
            <a:avLst/>
          </a:prstGeom>
        </p:spPr>
      </p:pic>
    </p:spTree>
    <p:extLst>
      <p:ext uri="{BB962C8B-B14F-4D97-AF65-F5344CB8AC3E}">
        <p14:creationId xmlns:p14="http://schemas.microsoft.com/office/powerpoint/2010/main" val="297144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E1A97C-5555-4F29-85BB-E1EB32CA1C22}"/>
              </a:ext>
            </a:extLst>
          </p:cNvPr>
          <p:cNvSpPr>
            <a:spLocks noGrp="1"/>
          </p:cNvSpPr>
          <p:nvPr>
            <p:ph idx="1"/>
          </p:nvPr>
        </p:nvSpPr>
        <p:spPr>
          <a:xfrm>
            <a:off x="651056" y="475860"/>
            <a:ext cx="10255899" cy="5197151"/>
          </a:xfrm>
        </p:spPr>
        <p:txBody>
          <a:bodyPr>
            <a:normAutofit/>
          </a:bodyPr>
          <a:lstStyle/>
          <a:p>
            <a:pPr marL="0" indent="0">
              <a:buNone/>
            </a:pPr>
            <a:r>
              <a:rPr lang="en-US" sz="1800" u="sng" dirty="0">
                <a:solidFill>
                  <a:srgbClr val="C00000"/>
                </a:solidFill>
              </a:rPr>
              <a:t>Problem Problems:</a:t>
            </a:r>
          </a:p>
          <a:p>
            <a:pPr marL="0" indent="0">
              <a:buNone/>
            </a:pPr>
            <a:r>
              <a:rPr lang="en-US" sz="1500" dirty="0"/>
              <a:t>Today, children face problems regarding a place to play freely and safely instead of the streets. Gathering and playing in the streets causes the kids to face violence and even sexual harassment from strangers. Not only most children cannot play safely in a protected place, but also some children have jobs after school that they also can’t find places to gain more knowledge and more experience to help them in their jobs as it leads them to take responsibility early in their life; which shows that they need a specific place where they can feel their childhood and clear their minds a little bit and at the same time to gain more experience . On the other hand, Tourists travel to Egypt to visit historic places and monuments but in other case their children which some of them think history is boring and can end up winning and bothering their parents from knowing the Egyptian history with amusement.</a:t>
            </a:r>
          </a:p>
          <a:p>
            <a:pPr marL="0" indent="0">
              <a:buNone/>
            </a:pPr>
            <a:r>
              <a:rPr lang="en-US" sz="1800" u="sng" dirty="0">
                <a:solidFill>
                  <a:srgbClr val="C00000"/>
                </a:solidFill>
              </a:rPr>
              <a:t>Vision:</a:t>
            </a:r>
          </a:p>
          <a:p>
            <a:pPr marL="0" indent="0">
              <a:buNone/>
            </a:pPr>
            <a:r>
              <a:rPr lang="en-US" sz="1500" dirty="0"/>
              <a:t>Our vision is to create a space that will be safe for our kids to live their childhood safely and enlighten their minds, as well as the tourists and their kids will be able to explore different type of childhood they didn’t experience in their hometowns.</a:t>
            </a:r>
          </a:p>
          <a:p>
            <a:pPr marL="0" indent="0">
              <a:buNone/>
            </a:pPr>
            <a:r>
              <a:rPr lang="en-US" sz="1800" u="sng" dirty="0">
                <a:solidFill>
                  <a:srgbClr val="C00000"/>
                </a:solidFill>
              </a:rPr>
              <a:t>Keyword:</a:t>
            </a:r>
          </a:p>
          <a:p>
            <a:pPr marL="0" indent="0">
              <a:buNone/>
            </a:pPr>
            <a:r>
              <a:rPr lang="en-US" sz="1500" dirty="0"/>
              <a:t>Enlightenment</a:t>
            </a:r>
          </a:p>
          <a:p>
            <a:pPr marL="0" indent="0">
              <a:buNone/>
            </a:pPr>
            <a:endParaRPr lang="en-US" sz="1500" dirty="0"/>
          </a:p>
        </p:txBody>
      </p:sp>
      <p:sp>
        <p:nvSpPr>
          <p:cNvPr id="4" name="TextBox 3">
            <a:extLst>
              <a:ext uri="{FF2B5EF4-FFF2-40B4-BE49-F238E27FC236}">
                <a16:creationId xmlns:a16="http://schemas.microsoft.com/office/drawing/2014/main" id="{FF01E38D-82C2-439B-9512-7FE12860F19A}"/>
              </a:ext>
            </a:extLst>
          </p:cNvPr>
          <p:cNvSpPr txBox="1"/>
          <p:nvPr/>
        </p:nvSpPr>
        <p:spPr>
          <a:xfrm>
            <a:off x="651056" y="4437215"/>
            <a:ext cx="10086888" cy="1634294"/>
          </a:xfrm>
          <a:prstGeom prst="rect">
            <a:avLst/>
          </a:prstGeom>
          <a:noFill/>
        </p:spPr>
        <p:txBody>
          <a:bodyPr wrap="square" rtlCol="0">
            <a:spAutoFit/>
          </a:bodyPr>
          <a:lstStyle/>
          <a:p>
            <a:pPr>
              <a:lnSpc>
                <a:spcPct val="90000"/>
              </a:lnSpc>
              <a:spcBef>
                <a:spcPts val="1000"/>
              </a:spcBef>
            </a:pPr>
            <a:r>
              <a:rPr lang="en-US" u="sng" dirty="0">
                <a:solidFill>
                  <a:srgbClr val="C00000"/>
                </a:solidFill>
              </a:rPr>
              <a:t>Statistics:</a:t>
            </a:r>
          </a:p>
          <a:p>
            <a:pPr marL="285750" indent="-285750" algn="just">
              <a:buFont typeface="Courier New" panose="02070309020205020404" pitchFamily="49" charset="0"/>
              <a:buChar char="o"/>
            </a:pPr>
            <a:r>
              <a:rPr lang="en-US" sz="1400" dirty="0"/>
              <a:t>Percentage of children in </a:t>
            </a:r>
            <a:r>
              <a:rPr lang="en-US" sz="1400" dirty="0" err="1"/>
              <a:t>nazlet</a:t>
            </a:r>
            <a:r>
              <a:rPr lang="en-US" sz="1400" dirty="0"/>
              <a:t> al </a:t>
            </a:r>
            <a:r>
              <a:rPr lang="en-US" sz="1400" dirty="0" err="1"/>
              <a:t>seman</a:t>
            </a:r>
            <a:r>
              <a:rPr lang="en-US" sz="1400" dirty="0"/>
              <a:t> from 0-18 years old 47% </a:t>
            </a:r>
          </a:p>
          <a:p>
            <a:pPr marL="285750" indent="-285750" algn="just">
              <a:buFont typeface="Courier New" panose="02070309020205020404" pitchFamily="49" charset="0"/>
              <a:buChar char="o"/>
            </a:pPr>
            <a:r>
              <a:rPr lang="en-US" sz="1400" dirty="0"/>
              <a:t>10% read and write without certificate</a:t>
            </a:r>
          </a:p>
          <a:p>
            <a:pPr marL="285750" indent="-285750" algn="just">
              <a:buFont typeface="Courier New" panose="02070309020205020404" pitchFamily="49" charset="0"/>
              <a:buChar char="o"/>
            </a:pPr>
            <a:r>
              <a:rPr lang="en-US" sz="1400" dirty="0"/>
              <a:t>Percentage 57% of children that drop from school to work and financial problems</a:t>
            </a:r>
          </a:p>
          <a:p>
            <a:pPr marL="285750" indent="-285750" algn="just">
              <a:buFont typeface="Courier New" panose="02070309020205020404" pitchFamily="49" charset="0"/>
              <a:buChar char="o"/>
            </a:pPr>
            <a:r>
              <a:rPr lang="en-US" sz="1400" dirty="0"/>
              <a:t>Percentage of dropping schools in </a:t>
            </a:r>
            <a:r>
              <a:rPr lang="en-US" sz="1400" dirty="0" err="1"/>
              <a:t>nazlet</a:t>
            </a:r>
            <a:r>
              <a:rPr lang="en-US" sz="1400" dirty="0"/>
              <a:t> al </a:t>
            </a:r>
            <a:r>
              <a:rPr lang="en-US" sz="1400" dirty="0" err="1"/>
              <a:t>Seman</a:t>
            </a:r>
            <a:r>
              <a:rPr lang="en-US" sz="1400" dirty="0"/>
              <a:t> 26%</a:t>
            </a:r>
          </a:p>
          <a:p>
            <a:pPr marL="285750" indent="-285750" algn="just">
              <a:buFont typeface="Courier New" panose="02070309020205020404" pitchFamily="49" charset="0"/>
              <a:buChar char="o"/>
            </a:pPr>
            <a:r>
              <a:rPr lang="en-US" sz="1400" dirty="0"/>
              <a:t>Jobs found in </a:t>
            </a:r>
            <a:r>
              <a:rPr lang="en-US" sz="1400" dirty="0" err="1"/>
              <a:t>nazlet</a:t>
            </a:r>
            <a:r>
              <a:rPr lang="en-US" sz="1400" dirty="0"/>
              <a:t> </a:t>
            </a:r>
            <a:r>
              <a:rPr lang="en-US" sz="1400" dirty="0" err="1"/>
              <a:t>seman</a:t>
            </a:r>
            <a:r>
              <a:rPr lang="en-US" sz="1400" dirty="0"/>
              <a:t> rugs, pottery, bazar, tour guides, </a:t>
            </a:r>
            <a:r>
              <a:rPr lang="en-US" sz="1400" dirty="0" err="1"/>
              <a:t>hourse</a:t>
            </a:r>
            <a:r>
              <a:rPr lang="en-US" sz="1400" dirty="0"/>
              <a:t> ridings, and helps in digging with archeologists.</a:t>
            </a:r>
          </a:p>
          <a:p>
            <a:pPr marL="285750" indent="-285750" algn="just">
              <a:buFont typeface="Courier New" panose="02070309020205020404" pitchFamily="49" charset="0"/>
              <a:buChar char="o"/>
            </a:pPr>
            <a:r>
              <a:rPr lang="en-US" sz="1400" dirty="0"/>
              <a:t>Most common languages from three to four languages </a:t>
            </a:r>
            <a:r>
              <a:rPr lang="en-US" sz="1400" dirty="0" err="1"/>
              <a:t>french</a:t>
            </a:r>
            <a:r>
              <a:rPr lang="en-US" sz="1400" dirty="0"/>
              <a:t>, </a:t>
            </a:r>
            <a:r>
              <a:rPr lang="en-US" sz="1400" dirty="0" err="1"/>
              <a:t>italian</a:t>
            </a:r>
            <a:r>
              <a:rPr lang="en-US" sz="1400" dirty="0"/>
              <a:t>, Russian, and English</a:t>
            </a:r>
          </a:p>
        </p:txBody>
      </p:sp>
      <p:sp>
        <p:nvSpPr>
          <p:cNvPr id="5" name="Rectangle 4">
            <a:extLst>
              <a:ext uri="{FF2B5EF4-FFF2-40B4-BE49-F238E27FC236}">
                <a16:creationId xmlns:a16="http://schemas.microsoft.com/office/drawing/2014/main" id="{12915556-2C04-453A-8AF0-4D6F48B51CB7}"/>
              </a:ext>
            </a:extLst>
          </p:cNvPr>
          <p:cNvSpPr/>
          <p:nvPr/>
        </p:nvSpPr>
        <p:spPr>
          <a:xfrm>
            <a:off x="651056" y="6470007"/>
            <a:ext cx="2172069" cy="461665"/>
          </a:xfrm>
          <a:prstGeom prst="rect">
            <a:avLst/>
          </a:prstGeom>
        </p:spPr>
        <p:txBody>
          <a:bodyPr wrap="none">
            <a:spAutoFit/>
          </a:bodyPr>
          <a:lstStyle/>
          <a:p>
            <a:r>
              <a:rPr lang="en-US" sz="1200" u="sng" dirty="0">
                <a:solidFill>
                  <a:srgbClr val="C00000"/>
                </a:solidFill>
              </a:rPr>
              <a:t>Reference: </a:t>
            </a:r>
            <a:r>
              <a:rPr lang="ar-EG" sz="1200" dirty="0"/>
              <a:t>مركز التعبئة و الاحصاء</a:t>
            </a:r>
            <a:r>
              <a:rPr lang="en-US" sz="1200" dirty="0"/>
              <a:t> </a:t>
            </a:r>
            <a:endParaRPr lang="en-US" sz="1200" u="sng" dirty="0">
              <a:solidFill>
                <a:srgbClr val="C00000"/>
              </a:solidFill>
            </a:endParaRPr>
          </a:p>
          <a:p>
            <a:endParaRPr lang="en-US" sz="1200" dirty="0"/>
          </a:p>
        </p:txBody>
      </p:sp>
    </p:spTree>
    <p:extLst>
      <p:ext uri="{BB962C8B-B14F-4D97-AF65-F5344CB8AC3E}">
        <p14:creationId xmlns:p14="http://schemas.microsoft.com/office/powerpoint/2010/main" val="216927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EFE40F-9047-4866-A57D-B08EBD28A42C}"/>
              </a:ext>
            </a:extLst>
          </p:cNvPr>
          <p:cNvSpPr>
            <a:spLocks noGrp="1"/>
          </p:cNvSpPr>
          <p:nvPr>
            <p:ph idx="1"/>
          </p:nvPr>
        </p:nvSpPr>
        <p:spPr>
          <a:xfrm>
            <a:off x="651056" y="475860"/>
            <a:ext cx="10255899" cy="6232850"/>
          </a:xfrm>
        </p:spPr>
        <p:txBody>
          <a:bodyPr>
            <a:normAutofit/>
          </a:bodyPr>
          <a:lstStyle/>
          <a:p>
            <a:pPr marL="0" indent="0">
              <a:buNone/>
            </a:pPr>
            <a:r>
              <a:rPr lang="en-US" sz="1800" u="sng" dirty="0">
                <a:solidFill>
                  <a:srgbClr val="C00000"/>
                </a:solidFill>
              </a:rPr>
              <a:t>Stories:</a:t>
            </a:r>
          </a:p>
          <a:p>
            <a:pPr marL="0" indent="0">
              <a:buNone/>
            </a:pPr>
            <a:endParaRPr lang="en-US" sz="1800" u="sng" dirty="0">
              <a:solidFill>
                <a:srgbClr val="C00000"/>
              </a:solidFill>
            </a:endParaRPr>
          </a:p>
          <a:p>
            <a:pPr marL="0" indent="0">
              <a:buNone/>
            </a:pPr>
            <a:r>
              <a:rPr lang="en-US" sz="1500" dirty="0"/>
              <a:t>1- Puppet show: the puppet show is located near the community entrance to welcome the children and attract them to enter the site where the puppet show is distributed into six parts to surround the entrance to fill the children with information and entertainment by dividing it to three puppet theaters on the right and three puppet theaters on the left to deliver the experience and information about job skills that kids will receive to help them in the future. Why puppet show is used to transfer some experience? Is a way where kids will be attracted to dolls that acts out to give them information to let them sit and concentrate with the information or experience that will be delivered to them.</a:t>
            </a:r>
          </a:p>
          <a:p>
            <a:pPr marL="0" indent="0">
              <a:buNone/>
            </a:pPr>
            <a:r>
              <a:rPr lang="en-US" sz="1500" dirty="0"/>
              <a:t>2- Football field: football field is added to the space to higher the physical skills where it follows the quote that says the perfect mind in healthy body.  Where at the same time it is the dream of every child in our site to learn football and to become professional as a lot of famous football players. </a:t>
            </a:r>
          </a:p>
          <a:p>
            <a:pPr marL="0" indent="0">
              <a:buNone/>
            </a:pPr>
            <a:r>
              <a:rPr lang="en-US" sz="1500" dirty="0"/>
              <a:t>3-  Playground: playground is added because every child has the right to play and have fun. To increase as well as their physical movements. To enhance their five sense by using musical games to hear and detect  the sounds, by placing hiking, mini basket ball field, sand box to enhance the touching where kids use to sense different objects. And the smell will be heighten by the surrounding from the grouping that is added in the zone from trees to shrub where they can mark the place with.</a:t>
            </a:r>
          </a:p>
          <a:p>
            <a:pPr marL="0" indent="0">
              <a:buNone/>
            </a:pPr>
            <a:r>
              <a:rPr lang="en-US" sz="1500" dirty="0"/>
              <a:t>4- Theater: theater is the zone where it will teach or will improve the children’s language skills the common foreign languages that surrounds the site and mostly used. How the languages will be received and taught to the kids? by using the screen to paly documentaries on it  to teach them and by using the stage to host some bands that will perform songs with different languages where it helps to memorize and learn faster as it is the most common ways used nowadays to learn languages faster and better.</a:t>
            </a:r>
          </a:p>
          <a:p>
            <a:pPr marL="0" indent="0">
              <a:buNone/>
            </a:pPr>
            <a:r>
              <a:rPr lang="en-US" sz="1500" dirty="0"/>
              <a:t>5- Crafts: is the space that is divided into three zones from painting zone to improve the sense of art skills that will give them the chance to create and improve their artistic skills while designing in the second zone (sculpture) and third zone (pottery) where these two activities main aim to help them in creating the figures that are mostly used in bazars to sell around the site for tourists and Egyptians as well.</a:t>
            </a:r>
          </a:p>
          <a:p>
            <a:pPr marL="0" indent="0">
              <a:buNone/>
            </a:pPr>
            <a:endParaRPr lang="en-US" sz="1500" dirty="0"/>
          </a:p>
        </p:txBody>
      </p:sp>
    </p:spTree>
    <p:extLst>
      <p:ext uri="{BB962C8B-B14F-4D97-AF65-F5344CB8AC3E}">
        <p14:creationId xmlns:p14="http://schemas.microsoft.com/office/powerpoint/2010/main" val="323743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296FB-28B5-4DC8-A58C-B6934404A37A}"/>
              </a:ext>
            </a:extLst>
          </p:cNvPr>
          <p:cNvSpPr txBox="1"/>
          <p:nvPr/>
        </p:nvSpPr>
        <p:spPr>
          <a:xfrm>
            <a:off x="3293706" y="149290"/>
            <a:ext cx="5206482" cy="477054"/>
          </a:xfrm>
          <a:prstGeom prst="rect">
            <a:avLst/>
          </a:prstGeom>
          <a:noFill/>
        </p:spPr>
        <p:txBody>
          <a:bodyPr wrap="square" rtlCol="0">
            <a:spAutoFit/>
          </a:bodyPr>
          <a:lstStyle/>
          <a:p>
            <a:pPr algn="ctr"/>
            <a:r>
              <a:rPr lang="en-US" sz="2500" dirty="0"/>
              <a:t>Layout with the surrounding context</a:t>
            </a:r>
          </a:p>
        </p:txBody>
      </p:sp>
      <p:pic>
        <p:nvPicPr>
          <p:cNvPr id="7" name="Picture 6">
            <a:extLst>
              <a:ext uri="{FF2B5EF4-FFF2-40B4-BE49-F238E27FC236}">
                <a16:creationId xmlns:a16="http://schemas.microsoft.com/office/drawing/2014/main" id="{C8D9C718-C60D-4DF7-B884-1FD417CB4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1" y="871246"/>
            <a:ext cx="10643118" cy="5986754"/>
          </a:xfrm>
          <a:prstGeom prst="rect">
            <a:avLst/>
          </a:prstGeom>
        </p:spPr>
      </p:pic>
    </p:spTree>
    <p:extLst>
      <p:ext uri="{BB962C8B-B14F-4D97-AF65-F5344CB8AC3E}">
        <p14:creationId xmlns:p14="http://schemas.microsoft.com/office/powerpoint/2010/main" val="14647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DC900B-0829-4322-A908-30F828D68856}"/>
              </a:ext>
            </a:extLst>
          </p:cNvPr>
          <p:cNvSpPr txBox="1"/>
          <p:nvPr/>
        </p:nvSpPr>
        <p:spPr>
          <a:xfrm>
            <a:off x="3722914" y="121298"/>
            <a:ext cx="4292082" cy="477054"/>
          </a:xfrm>
          <a:prstGeom prst="rect">
            <a:avLst/>
          </a:prstGeom>
          <a:noFill/>
        </p:spPr>
        <p:txBody>
          <a:bodyPr wrap="square" rtlCol="0">
            <a:spAutoFit/>
          </a:bodyPr>
          <a:lstStyle/>
          <a:p>
            <a:pPr algn="ctr"/>
            <a:r>
              <a:rPr lang="en-US" sz="2500" dirty="0"/>
              <a:t>Entrance</a:t>
            </a:r>
          </a:p>
        </p:txBody>
      </p:sp>
      <p:pic>
        <p:nvPicPr>
          <p:cNvPr id="4" name="Picture 3">
            <a:extLst>
              <a:ext uri="{FF2B5EF4-FFF2-40B4-BE49-F238E27FC236}">
                <a16:creationId xmlns:a16="http://schemas.microsoft.com/office/drawing/2014/main" id="{68892A0D-D7D4-4C75-9E0B-A714FB96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54" y="1033948"/>
            <a:ext cx="10353869" cy="5824051"/>
          </a:xfrm>
          <a:prstGeom prst="rect">
            <a:avLst/>
          </a:prstGeom>
        </p:spPr>
      </p:pic>
    </p:spTree>
    <p:extLst>
      <p:ext uri="{BB962C8B-B14F-4D97-AF65-F5344CB8AC3E}">
        <p14:creationId xmlns:p14="http://schemas.microsoft.com/office/powerpoint/2010/main" val="148359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E0AF3-E7D6-4E0A-A21E-2F7F51D14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1246"/>
            <a:ext cx="10643118" cy="5986754"/>
          </a:xfrm>
          <a:prstGeom prst="rect">
            <a:avLst/>
          </a:prstGeom>
        </p:spPr>
      </p:pic>
      <p:sp>
        <p:nvSpPr>
          <p:cNvPr id="5" name="TextBox 4">
            <a:extLst>
              <a:ext uri="{FF2B5EF4-FFF2-40B4-BE49-F238E27FC236}">
                <a16:creationId xmlns:a16="http://schemas.microsoft.com/office/drawing/2014/main" id="{8E89BA30-3B58-44DD-AF70-763596E57782}"/>
              </a:ext>
            </a:extLst>
          </p:cNvPr>
          <p:cNvSpPr txBox="1"/>
          <p:nvPr/>
        </p:nvSpPr>
        <p:spPr>
          <a:xfrm>
            <a:off x="3722914" y="121298"/>
            <a:ext cx="4292082" cy="477054"/>
          </a:xfrm>
          <a:prstGeom prst="rect">
            <a:avLst/>
          </a:prstGeom>
          <a:noFill/>
        </p:spPr>
        <p:txBody>
          <a:bodyPr wrap="square" rtlCol="0">
            <a:spAutoFit/>
          </a:bodyPr>
          <a:lstStyle/>
          <a:p>
            <a:pPr algn="ctr"/>
            <a:r>
              <a:rPr lang="en-US" sz="2500" dirty="0"/>
              <a:t>Entrance</a:t>
            </a:r>
          </a:p>
        </p:txBody>
      </p:sp>
    </p:spTree>
    <p:extLst>
      <p:ext uri="{BB962C8B-B14F-4D97-AF65-F5344CB8AC3E}">
        <p14:creationId xmlns:p14="http://schemas.microsoft.com/office/powerpoint/2010/main" val="363510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89BA30-3B58-44DD-AF70-763596E57782}"/>
              </a:ext>
            </a:extLst>
          </p:cNvPr>
          <p:cNvSpPr txBox="1"/>
          <p:nvPr/>
        </p:nvSpPr>
        <p:spPr>
          <a:xfrm>
            <a:off x="3722914" y="121298"/>
            <a:ext cx="4292082" cy="477054"/>
          </a:xfrm>
          <a:prstGeom prst="rect">
            <a:avLst/>
          </a:prstGeom>
          <a:noFill/>
        </p:spPr>
        <p:txBody>
          <a:bodyPr wrap="square" rtlCol="0">
            <a:spAutoFit/>
          </a:bodyPr>
          <a:lstStyle/>
          <a:p>
            <a:pPr algn="ctr"/>
            <a:r>
              <a:rPr lang="en-US" sz="2500" dirty="0"/>
              <a:t>Entrance</a:t>
            </a:r>
          </a:p>
        </p:txBody>
      </p:sp>
      <p:pic>
        <p:nvPicPr>
          <p:cNvPr id="3" name="Picture 2">
            <a:extLst>
              <a:ext uri="{FF2B5EF4-FFF2-40B4-BE49-F238E27FC236}">
                <a16:creationId xmlns:a16="http://schemas.microsoft.com/office/drawing/2014/main" id="{C44F7E12-9B01-46C0-81F1-08F715EFE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771524"/>
            <a:ext cx="10820400" cy="6086475"/>
          </a:xfrm>
          <a:prstGeom prst="rect">
            <a:avLst/>
          </a:prstGeom>
        </p:spPr>
      </p:pic>
    </p:spTree>
    <p:extLst>
      <p:ext uri="{BB962C8B-B14F-4D97-AF65-F5344CB8AC3E}">
        <p14:creationId xmlns:p14="http://schemas.microsoft.com/office/powerpoint/2010/main" val="92784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0ED764-C7FE-4EE0-AC0E-AC848C1578E3}"/>
              </a:ext>
            </a:extLst>
          </p:cNvPr>
          <p:cNvSpPr txBox="1"/>
          <p:nvPr/>
        </p:nvSpPr>
        <p:spPr>
          <a:xfrm>
            <a:off x="1847460" y="0"/>
            <a:ext cx="8033657" cy="1169551"/>
          </a:xfrm>
          <a:prstGeom prst="rect">
            <a:avLst/>
          </a:prstGeom>
          <a:noFill/>
        </p:spPr>
        <p:txBody>
          <a:bodyPr wrap="square" rtlCol="0">
            <a:spAutoFit/>
          </a:bodyPr>
          <a:lstStyle/>
          <a:p>
            <a:pPr algn="ctr"/>
            <a:r>
              <a:rPr lang="en-US" sz="2500" dirty="0"/>
              <a:t>Cinema and theatre</a:t>
            </a:r>
          </a:p>
          <a:p>
            <a:pPr algn="ctr"/>
            <a:r>
              <a:rPr lang="en-US" sz="2000" dirty="0"/>
              <a:t>Documentaries and musical performances for the kids to learn languages</a:t>
            </a:r>
          </a:p>
          <a:p>
            <a:pPr algn="ctr"/>
            <a:endParaRPr lang="en-US" sz="2500" dirty="0"/>
          </a:p>
        </p:txBody>
      </p:sp>
      <p:pic>
        <p:nvPicPr>
          <p:cNvPr id="3" name="Picture 2">
            <a:extLst>
              <a:ext uri="{FF2B5EF4-FFF2-40B4-BE49-F238E27FC236}">
                <a16:creationId xmlns:a16="http://schemas.microsoft.com/office/drawing/2014/main" id="{7FA9D76A-0E59-481F-8FDE-DB6EEB245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94" y="923731"/>
            <a:ext cx="10549812" cy="5934269"/>
          </a:xfrm>
          <a:prstGeom prst="rect">
            <a:avLst/>
          </a:prstGeom>
        </p:spPr>
      </p:pic>
    </p:spTree>
    <p:extLst>
      <p:ext uri="{BB962C8B-B14F-4D97-AF65-F5344CB8AC3E}">
        <p14:creationId xmlns:p14="http://schemas.microsoft.com/office/powerpoint/2010/main" val="618831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{0F74DA8E-A3F2-8C4E-BC7C-C782CA858E7B}tf10001070</Template>
  <TotalTime>1686</TotalTime>
  <Words>1473</Words>
  <Application>Microsoft Office PowerPoint</Application>
  <PresentationFormat>Widescreen</PresentationFormat>
  <Paragraphs>83</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Rounded MT Bold</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Mariam Mohamed Badr</dc:creator>
  <cp:lastModifiedBy>Ashraf Mohasseb</cp:lastModifiedBy>
  <cp:revision>124</cp:revision>
  <dcterms:created xsi:type="dcterms:W3CDTF">2020-12-15T12:36:39Z</dcterms:created>
  <dcterms:modified xsi:type="dcterms:W3CDTF">2021-01-16T14:45:02Z</dcterms:modified>
</cp:coreProperties>
</file>